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296" r:id="rId3"/>
    <p:sldId id="288" r:id="rId4"/>
    <p:sldId id="309" r:id="rId5"/>
    <p:sldId id="318" r:id="rId6"/>
    <p:sldId id="317" r:id="rId7"/>
    <p:sldId id="305" r:id="rId8"/>
    <p:sldId id="316" r:id="rId9"/>
    <p:sldId id="310" r:id="rId10"/>
    <p:sldId id="306" r:id="rId11"/>
    <p:sldId id="302" r:id="rId12"/>
    <p:sldId id="285" r:id="rId13"/>
    <p:sldId id="294" r:id="rId14"/>
    <p:sldId id="293" r:id="rId15"/>
    <p:sldId id="308" r:id="rId16"/>
    <p:sldId id="311" r:id="rId17"/>
    <p:sldId id="304" r:id="rId18"/>
  </p:sldIdLst>
  <p:sldSz cx="9906000" cy="6858000" type="A4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AB"/>
    <a:srgbClr val="FF5050"/>
    <a:srgbClr val="FFDDDD"/>
    <a:srgbClr val="640000"/>
    <a:srgbClr val="FF6600"/>
    <a:srgbClr val="FF6161"/>
    <a:srgbClr val="0066FF"/>
    <a:srgbClr val="3333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>
        <p:scale>
          <a:sx n="61" d="100"/>
          <a:sy n="61" d="100"/>
        </p:scale>
        <p:origin x="82" y="-44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3.201\compartida\PMcM\2015-2016-2017-2018\Notas%20de%20prensa\2019\02%20Informe%20Morosidad\recursos\Datos%20en%20bruto%20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oger\Dropbox\Altres\Morosidad%202018\encuesta_PmCM_20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ropbox\Altres\Morosidad%202018\encuesta_PmCM_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[encuesta_PmCM_2018.xlsx]Ventas!$B$22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8AD-4379-A05E-5029E7610BF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AD-4379-A05E-5029E7610BF8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8AD-4379-A05E-5029E7610BF8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lang="ca-ES"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8AD-4379-A05E-5029E7610B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[encuesta_PmCM_2018.xlsx]Ventas!$A$23:$A$25</c:f>
              <c:strCache>
                <c:ptCount val="3"/>
                <c:pt idx="0">
                  <c:v>Menores ventas</c:v>
                </c:pt>
                <c:pt idx="1">
                  <c:v>Mayores ventas</c:v>
                </c:pt>
                <c:pt idx="2">
                  <c:v>Sin variación</c:v>
                </c:pt>
              </c:strCache>
            </c:strRef>
          </c:cat>
          <c:val>
            <c:numRef>
              <c:f>[encuesta_PmCM_2018.xlsx]Ventas!$B$23:$B$25</c:f>
              <c:numCache>
                <c:formatCode>0%</c:formatCode>
                <c:ptCount val="3"/>
                <c:pt idx="0">
                  <c:v>0.14829659318637287</c:v>
                </c:pt>
                <c:pt idx="1">
                  <c:v>0.52505010020040077</c:v>
                </c:pt>
                <c:pt idx="2">
                  <c:v>0.32665330661322645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8AD-4379-A05E-5029E7610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[encuesta_PmCM_2018.xlsx]Impagados!$A$37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ABA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b="1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[encuesta_PmCM_2018.xlsx]Impagados!$B$31</c:f>
              <c:strCache>
                <c:ptCount val="1"/>
                <c:pt idx="0">
                  <c:v>Encuesta</c:v>
                </c:pt>
              </c:strCache>
            </c:strRef>
          </c:cat>
          <c:val>
            <c:numRef>
              <c:f>[encuesta_PmCM_2018.xlsx]Impagados!$B$37</c:f>
              <c:numCache>
                <c:formatCode>0.0%</c:formatCode>
                <c:ptCount val="1"/>
                <c:pt idx="0">
                  <c:v>5.682485499999998E-2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CD-4DAA-A421-F2216B0C30E0}"/>
            </c:ext>
          </c:extLst>
        </c:ser>
        <c:ser>
          <c:idx val="1"/>
          <c:order val="1"/>
          <c:tx>
            <c:strRef>
              <c:f>[encuesta_PmCM_2018.xlsx]Impagados!$A$38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75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b="1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[encuesta_PmCM_2018.xlsx]Impagados!$B$31</c:f>
              <c:strCache>
                <c:ptCount val="1"/>
                <c:pt idx="0">
                  <c:v>Encuesta</c:v>
                </c:pt>
              </c:strCache>
            </c:strRef>
          </c:cat>
          <c:val>
            <c:numRef>
              <c:f>[encuesta_PmCM_2018.xlsx]Impagados!$B$38</c:f>
              <c:numCache>
                <c:formatCode>0.0%</c:formatCode>
                <c:ptCount val="1"/>
                <c:pt idx="0">
                  <c:v>4.4275092936802873E-2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CD-4DAA-A421-F2216B0C30E0}"/>
            </c:ext>
          </c:extLst>
        </c:ser>
        <c:ser>
          <c:idx val="2"/>
          <c:order val="2"/>
          <c:tx>
            <c:strRef>
              <c:f>[encuesta_PmCM_2018.xlsx]Impagados!$A$39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b="1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[encuesta_PmCM_2018.xlsx]Impagados!$B$31</c:f>
              <c:strCache>
                <c:ptCount val="1"/>
                <c:pt idx="0">
                  <c:v>Encuesta</c:v>
                </c:pt>
              </c:strCache>
            </c:strRef>
          </c:cat>
          <c:val>
            <c:numRef>
              <c:f>[encuesta_PmCM_2018.xlsx]Impagados!$B$39</c:f>
              <c:numCache>
                <c:formatCode>0.0%</c:formatCode>
                <c:ptCount val="1"/>
                <c:pt idx="0">
                  <c:v>2.2745762711864351E-2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BCD-4DAA-A421-F2216B0C30E0}"/>
            </c:ext>
          </c:extLst>
        </c:ser>
        <c:ser>
          <c:idx val="3"/>
          <c:order val="3"/>
          <c:tx>
            <c:strRef>
              <c:f>[encuesta_PmCM_2018.xlsx]Impagados!$A$40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[encuesta_PmCM_2018.xlsx]Impagados!$B$31</c:f>
              <c:strCache>
                <c:ptCount val="1"/>
                <c:pt idx="0">
                  <c:v>Encuesta</c:v>
                </c:pt>
              </c:strCache>
            </c:strRef>
          </c:cat>
          <c:val>
            <c:numRef>
              <c:f>[encuesta_PmCM_2018.xlsx]Impagados!$B$40</c:f>
              <c:numCache>
                <c:formatCode>0.0%</c:formatCode>
                <c:ptCount val="1"/>
                <c:pt idx="0">
                  <c:v>2.4116424311926593E-2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BCD-4DAA-A421-F2216B0C30E0}"/>
            </c:ext>
          </c:extLst>
        </c:ser>
        <c:ser>
          <c:idx val="4"/>
          <c:order val="4"/>
          <c:tx>
            <c:strRef>
              <c:f>[encuesta_PmCM_2018.xlsx]Impagados!$A$41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4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[encuesta_PmCM_2018.xlsx]Impagados!$B$31</c:f>
              <c:strCache>
                <c:ptCount val="1"/>
                <c:pt idx="0">
                  <c:v>Encuesta</c:v>
                </c:pt>
              </c:strCache>
            </c:strRef>
          </c:cat>
          <c:val>
            <c:numRef>
              <c:f>[encuesta_PmCM_2018.xlsx]Impagados!$B$41</c:f>
              <c:numCache>
                <c:formatCode>0.0%</c:formatCode>
                <c:ptCount val="1"/>
                <c:pt idx="0">
                  <c:v>2.9449541284403611E-2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BCD-4DAA-A421-F2216B0C3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776960"/>
        <c:axId val="36791040"/>
      </c:barChart>
      <c:catAx>
        <c:axId val="36776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6791040"/>
        <c:crosses val="autoZero"/>
        <c:auto val="1"/>
        <c:lblAlgn val="ctr"/>
        <c:lblOffset val="100"/>
        <c:noMultiLvlLbl val="0"/>
      </c:catAx>
      <c:valAx>
        <c:axId val="36791040"/>
        <c:scaling>
          <c:orientation val="minMax"/>
          <c:max val="6.0000000000000032E-2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lang="ca-ES"/>
            </a:pPr>
            <a:endParaRPr lang="es-ES"/>
          </a:p>
        </c:txPr>
        <c:crossAx val="36776960"/>
        <c:crosses val="autoZero"/>
        <c:crossBetween val="between"/>
        <c:majorUnit val="1.0000000000000005E-2"/>
      </c:valAx>
    </c:plotArea>
    <c:legend>
      <c:legendPos val="r"/>
      <c:layout>
        <c:manualLayout>
          <c:xMode val="edge"/>
          <c:yMode val="edge"/>
          <c:x val="0.86387436858334765"/>
          <c:y val="0.22379312597403805"/>
          <c:w val="0.10544261490816546"/>
          <c:h val="0.45687247061165753"/>
        </c:manualLayout>
      </c:layout>
      <c:overlay val="0"/>
      <c:txPr>
        <a:bodyPr/>
        <a:lstStyle/>
        <a:p>
          <a:pPr>
            <a:defRPr lang="ca-ES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068-461B-AFCF-3BB70C7D6CF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68-461B-AFCF-3BB70C7D6CF8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068-461B-AFCF-3BB70C7D6CF8}"/>
              </c:ext>
            </c:extLst>
          </c:dPt>
          <c:dPt>
            <c:idx val="3"/>
            <c:bubble3D val="0"/>
            <c:spPr>
              <a:solidFill>
                <a:srgbClr val="FFABA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68-461B-AFCF-3BB70C7D6CF8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lang="ca-ES"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068-461B-AFCF-3BB70C7D6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'[encuesta_PmCM_2018.xlsx]&gt;60_dias'!$A$1:$A$2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'[encuesta_PmCM_2018.xlsx]&gt;60_dias'!$B$1:$B$2</c:f>
              <c:numCache>
                <c:formatCode>0%</c:formatCode>
                <c:ptCount val="2"/>
                <c:pt idx="0">
                  <c:v>0.62916666666666654</c:v>
                </c:pt>
                <c:pt idx="1">
                  <c:v>0.37083333333333335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68-461B-AFCF-3BB70C7D6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[encuesta_PmCM_2018.xlsx]Intereses!$B$1</c:f>
              <c:strCache>
                <c:ptCount val="1"/>
                <c:pt idx="0">
                  <c:v>En caso de impago, ¿exige su empresa intereses de demora?</c:v>
                </c:pt>
              </c:strCache>
            </c:strRef>
          </c:tx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298-4905-B281-95E78439F236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298-4905-B281-95E78439F236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298-4905-B281-95E78439F236}"/>
              </c:ext>
            </c:extLst>
          </c:dPt>
          <c:dPt>
            <c:idx val="3"/>
            <c:bubble3D val="0"/>
            <c:spPr>
              <a:solidFill>
                <a:srgbClr val="FFABA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298-4905-B281-95E78439F236}"/>
              </c:ext>
            </c:extLst>
          </c:dPt>
          <c:dLbls>
            <c:dLbl>
              <c:idx val="0"/>
              <c:layout/>
              <c:numFmt formatCode="0%" sourceLinked="0"/>
              <c:spPr/>
              <c:txPr>
                <a:bodyPr/>
                <a:lstStyle/>
                <a:p>
                  <a:pPr>
                    <a:defRPr lang="ca-ES"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298-4905-B281-95E78439F23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[encuesta_PmCM_2018.xlsx]Intereses!$A$2:$A$5</c:f>
              <c:strCache>
                <c:ptCount val="4"/>
                <c:pt idx="0">
                  <c:v>Siempre</c:v>
                </c:pt>
                <c:pt idx="1">
                  <c:v>A menudo</c:v>
                </c:pt>
                <c:pt idx="2">
                  <c:v>Casi nunca</c:v>
                </c:pt>
                <c:pt idx="3">
                  <c:v>Nunca</c:v>
                </c:pt>
              </c:strCache>
            </c:strRef>
          </c:cat>
          <c:val>
            <c:numRef>
              <c:f>[encuesta_PmCM_2018.xlsx]Intereses!$B$2:$B$5</c:f>
              <c:numCache>
                <c:formatCode>0%</c:formatCode>
                <c:ptCount val="4"/>
                <c:pt idx="0">
                  <c:v>6.369426751592358E-2</c:v>
                </c:pt>
                <c:pt idx="1">
                  <c:v>8.0679405520169875E-2</c:v>
                </c:pt>
                <c:pt idx="2">
                  <c:v>0.28025477707006385</c:v>
                </c:pt>
                <c:pt idx="3">
                  <c:v>0.57537154989384287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298-4905-B281-95E78439F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[encuesta_PmCM_2018.xlsx]Indemnización!$B$1</c:f>
              <c:strCache>
                <c:ptCount val="1"/>
                <c:pt idx="0">
                  <c:v>¿En caso de impago o retraso, ¿exige la indemnización legal por costes de recobro de 40 euros que marca la ley?</c:v>
                </c:pt>
              </c:strCache>
            </c:strRef>
          </c:tx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90A-42BB-BEA7-E0B41CD4523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0A-42BB-BEA7-E0B41CD45239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90A-42BB-BEA7-E0B41CD45239}"/>
              </c:ext>
            </c:extLst>
          </c:dPt>
          <c:dLbls>
            <c:dLbl>
              <c:idx val="0"/>
              <c:layout/>
              <c:numFmt formatCode="0%" sourceLinked="0"/>
              <c:spPr/>
              <c:txPr>
                <a:bodyPr/>
                <a:lstStyle/>
                <a:p>
                  <a:pPr>
                    <a:defRPr lang="ca-ES"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90A-42BB-BEA7-E0B41CD4523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[encuesta_PmCM_2018.xlsx]Indemnización!$A$2:$A$3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[encuesta_PmCM_2018.xlsx]Indemnización!$B$2:$B$3</c:f>
              <c:numCache>
                <c:formatCode>0%</c:formatCode>
                <c:ptCount val="2"/>
                <c:pt idx="0">
                  <c:v>7.5268817204301092E-2</c:v>
                </c:pt>
                <c:pt idx="1">
                  <c:v>0.92473118279569888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0A-42BB-BEA7-E0B41CD45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4E4-4CAC-B547-596C61DAC0E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E4-4CAC-B547-596C61DAC0E3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4E4-4CAC-B547-596C61DAC0E3}"/>
              </c:ext>
            </c:extLst>
          </c:dPt>
          <c:dPt>
            <c:idx val="3"/>
            <c:bubble3D val="0"/>
            <c:spPr>
              <a:solidFill>
                <a:srgbClr val="FFABA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4E4-4CAC-B547-596C61DAC0E3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lang="ca-ES"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4E4-4CAC-B547-596C61DAC0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[encuesta_PmCM_2018.xlsx]Régimen_sancionador!$A$3:$A$4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[encuesta_PmCM_2018.xlsx]Régimen_sancionador!$B$3:$B$4</c:f>
              <c:numCache>
                <c:formatCode>0%</c:formatCode>
                <c:ptCount val="2"/>
                <c:pt idx="0">
                  <c:v>0.94250513347022591</c:v>
                </c:pt>
                <c:pt idx="1">
                  <c:v>5.7494866529774126E-2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4E4-4CAC-B547-596C61DAC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[encuesta_PmCM_2018.xlsx]Ley!$B$1</c:f>
              <c:strCache>
                <c:ptCount val="1"/>
                <c:pt idx="0">
                  <c:v>¿Conoce la existencia de la Ley 15/2010, contra la morosidad en las operaciones comerciales?</c:v>
                </c:pt>
              </c:strCache>
            </c:strRef>
          </c:tx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4B6-46FE-B387-D4D308173C2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B6-46FE-B387-D4D308173C2D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4B6-46FE-B387-D4D308173C2D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lang="ca-ES"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4B6-46FE-B387-D4D308173C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[encuesta_PmCM_2018.xlsx]Ley!$A$2:$A$3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[encuesta_PmCM_2018.xlsx]Ley!$B$2:$B$3</c:f>
              <c:numCache>
                <c:formatCode>0%</c:formatCode>
                <c:ptCount val="2"/>
                <c:pt idx="0">
                  <c:v>0.6395833333333335</c:v>
                </c:pt>
                <c:pt idx="1">
                  <c:v>0.36041666666666689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4B6-46FE-B387-D4D308173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821-4AE5-83C9-96CD20BDBF06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21-4AE5-83C9-96CD20BDBF06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821-4AE5-83C9-96CD20BDBF06}"/>
              </c:ext>
            </c:extLst>
          </c:dPt>
          <c:dLbls>
            <c:dLbl>
              <c:idx val="0"/>
              <c:layout/>
              <c:numFmt formatCode="0%" sourceLinked="0"/>
              <c:spPr/>
              <c:txPr>
                <a:bodyPr/>
                <a:lstStyle/>
                <a:p>
                  <a:pPr>
                    <a:defRPr lang="ca-ES"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821-4AE5-83C9-96CD20BDBF06}"/>
                </c:ext>
              </c:extLst>
            </c:dLbl>
            <c:dLbl>
              <c:idx val="1"/>
              <c:layout>
                <c:manualLayout>
                  <c:x val="-0.15223288557203699"/>
                  <c:y val="-0.1690732776050052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[encuesta_PmCM_2018.xlsx]Plazo_privado!$A$26:$A$28</c:f>
              <c:strCache>
                <c:ptCount val="3"/>
                <c:pt idx="0">
                  <c:v>Más largo</c:v>
                </c:pt>
                <c:pt idx="1">
                  <c:v>Más corto</c:v>
                </c:pt>
                <c:pt idx="2">
                  <c:v>Sin variación</c:v>
                </c:pt>
              </c:strCache>
            </c:strRef>
          </c:cat>
          <c:val>
            <c:numRef>
              <c:f>[encuesta_PmCM_2018.xlsx]Plazo_privado!$B$26:$B$28</c:f>
              <c:numCache>
                <c:formatCode>0%</c:formatCode>
                <c:ptCount val="3"/>
                <c:pt idx="0">
                  <c:v>0.27884615384615385</c:v>
                </c:pt>
                <c:pt idx="1">
                  <c:v>6.0897435897435938E-2</c:v>
                </c:pt>
                <c:pt idx="2">
                  <c:v>0.66025641025641046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821-4AE5-83C9-96CD20BDBF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dPt>
            <c:idx val="0"/>
            <c:invertIfNegative val="0"/>
            <c:bubble3D val="0"/>
            <c:spPr>
              <a:solidFill>
                <a:srgbClr val="FFABAB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5757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740000"/>
              </a:solidFill>
            </c:spPr>
          </c:dPt>
          <c:cat>
            <c:numRef>
              <c:f>'días pago sector privado'!$A$2:$A$6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'días pago sector privado'!$B$2:$B$6</c:f>
              <c:numCache>
                <c:formatCode>General</c:formatCode>
                <c:ptCount val="5"/>
                <c:pt idx="0">
                  <c:v>89</c:v>
                </c:pt>
                <c:pt idx="1">
                  <c:v>85</c:v>
                </c:pt>
                <c:pt idx="2">
                  <c:v>77</c:v>
                </c:pt>
                <c:pt idx="3">
                  <c:v>77</c:v>
                </c:pt>
                <c:pt idx="4">
                  <c:v>80.400000000000006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299008"/>
        <c:axId val="6300800"/>
      </c:barChart>
      <c:catAx>
        <c:axId val="6299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00800"/>
        <c:crosses val="autoZero"/>
        <c:auto val="1"/>
        <c:lblAlgn val="ctr"/>
        <c:lblOffset val="100"/>
        <c:noMultiLvlLbl val="0"/>
      </c:catAx>
      <c:valAx>
        <c:axId val="630080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6299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AA7-43FF-A686-241363CFB62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A7-43FF-A686-241363CFB624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AA7-43FF-A686-241363CFB624}"/>
              </c:ext>
            </c:extLst>
          </c:dPt>
          <c:dLbls>
            <c:dLbl>
              <c:idx val="0"/>
              <c:layout/>
              <c:numFmt formatCode="0%" sourceLinked="0"/>
              <c:spPr/>
              <c:txPr>
                <a:bodyPr/>
                <a:lstStyle/>
                <a:p>
                  <a:pPr>
                    <a:defRPr lang="ca-ES"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AA7-43FF-A686-241363CFB62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[encuesta_PmCM_2018.xlsx]Cliente_más_moroso!$A$26:$A$28</c:f>
              <c:strCache>
                <c:ptCount val="3"/>
                <c:pt idx="0">
                  <c:v>Micro empresas</c:v>
                </c:pt>
                <c:pt idx="1">
                  <c:v>Pymes</c:v>
                </c:pt>
                <c:pt idx="2">
                  <c:v>Grandes empresas</c:v>
                </c:pt>
              </c:strCache>
            </c:strRef>
          </c:cat>
          <c:val>
            <c:numRef>
              <c:f>[encuesta_PmCM_2018.xlsx]Cliente_más_moroso!$B$26:$B$28</c:f>
              <c:numCache>
                <c:formatCode>0.0%</c:formatCode>
                <c:ptCount val="3"/>
                <c:pt idx="0">
                  <c:v>0.14495798319327743</c:v>
                </c:pt>
                <c:pt idx="1">
                  <c:v>0.26260504201680673</c:v>
                </c:pt>
                <c:pt idx="2">
                  <c:v>0.59243697478991542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AA7-43FF-A686-241363CFB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CF6-4E58-A23C-D152CE1459F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F6-4E58-A23C-D152CE1459F8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CF6-4E58-A23C-D152CE1459F8}"/>
              </c:ext>
            </c:extLst>
          </c:dPt>
          <c:dLbls>
            <c:dLbl>
              <c:idx val="0"/>
              <c:layout>
                <c:manualLayout>
                  <c:x val="-0.19030784788728919"/>
                  <c:y val="0.14305094216164155"/>
                </c:manualLayout>
              </c:layout>
              <c:tx>
                <c:rich>
                  <a:bodyPr/>
                  <a:lstStyle/>
                  <a:p>
                    <a:pPr>
                      <a:defRPr lang="ca-ES" sz="1800" b="1">
                        <a:solidFill>
                          <a:schemeClr val="bg1"/>
                        </a:solidFill>
                      </a:defRPr>
                    </a:pPr>
                    <a:r>
                      <a:rPr lang="en-US" dirty="0" err="1"/>
                      <a:t>Menos</a:t>
                    </a:r>
                    <a:r>
                      <a:rPr lang="en-US" dirty="0"/>
                      <a:t> de </a:t>
                    </a:r>
                    <a:r>
                      <a:rPr lang="en-US" dirty="0" smtClean="0"/>
                      <a:t>60</a:t>
                    </a:r>
                    <a:r>
                      <a:rPr lang="en-US" dirty="0"/>
                      <a:t>
42%</a:t>
                    </a:r>
                  </a:p>
                </c:rich>
              </c:tx>
              <c:numFmt formatCode="0%" sourceLinked="0"/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CF6-4E58-A23C-D152CE1459F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err="1"/>
                      <a:t>Más</a:t>
                    </a:r>
                    <a:r>
                      <a:rPr lang="en-US" dirty="0"/>
                      <a:t> de </a:t>
                    </a:r>
                    <a:r>
                      <a:rPr lang="en-US" dirty="0" smtClean="0"/>
                      <a:t>90 </a:t>
                    </a:r>
                    <a:r>
                      <a:rPr lang="en-US" dirty="0"/>
                      <a:t>
11%</a:t>
                    </a:r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[encuesta_PmCM_2018.xlsx]Plazo_pymes!$A$26:$A$28</c:f>
              <c:strCache>
                <c:ptCount val="3"/>
                <c:pt idx="0">
                  <c:v>Menos de 60</c:v>
                </c:pt>
                <c:pt idx="1">
                  <c:v>Entre 60 y 90</c:v>
                </c:pt>
                <c:pt idx="2">
                  <c:v>Más de 90</c:v>
                </c:pt>
              </c:strCache>
            </c:strRef>
          </c:cat>
          <c:val>
            <c:numRef>
              <c:f>[encuesta_PmCM_2018.xlsx]Plazo_pymes!$B$26:$B$28</c:f>
              <c:numCache>
                <c:formatCode>0%</c:formatCode>
                <c:ptCount val="3"/>
                <c:pt idx="0">
                  <c:v>0.42071881606765343</c:v>
                </c:pt>
                <c:pt idx="1">
                  <c:v>0.47145877378435547</c:v>
                </c:pt>
                <c:pt idx="2">
                  <c:v>0.10782241014799154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CF6-4E58-A23C-D152CE145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8E2-469F-AE51-BC912CF3DBB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E2-469F-AE51-BC912CF3DBBF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8E2-469F-AE51-BC912CF3DBBF}"/>
              </c:ext>
            </c:extLst>
          </c:dPt>
          <c:dLbls>
            <c:dLbl>
              <c:idx val="0"/>
              <c:layout/>
              <c:numFmt formatCode="0%" sourceLinked="0"/>
              <c:spPr/>
              <c:txPr>
                <a:bodyPr/>
                <a:lstStyle/>
                <a:p>
                  <a:pPr>
                    <a:defRPr lang="ca-ES"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8E2-469F-AE51-BC912CF3DBB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[encuesta_PmCM_2018.xlsx]Plazo_grandes!$A$26:$A$28</c:f>
              <c:strCache>
                <c:ptCount val="3"/>
                <c:pt idx="0">
                  <c:v>Menos de 60</c:v>
                </c:pt>
                <c:pt idx="1">
                  <c:v>Entre 60 y 90</c:v>
                </c:pt>
                <c:pt idx="2">
                  <c:v>Más de 90</c:v>
                </c:pt>
              </c:strCache>
            </c:strRef>
          </c:cat>
          <c:val>
            <c:numRef>
              <c:f>[encuesta_PmCM_2018.xlsx]Plazo_grandes!$B$26:$B$28</c:f>
              <c:numCache>
                <c:formatCode>0%</c:formatCode>
                <c:ptCount val="3"/>
                <c:pt idx="0">
                  <c:v>0.18855932203389836</c:v>
                </c:pt>
                <c:pt idx="1">
                  <c:v>0.38983050847457645</c:v>
                </c:pt>
                <c:pt idx="2">
                  <c:v>0.42161016949152541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8E2-469F-AE51-BC912CF3D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DDC-4E0F-A8DF-F20A60C3B37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DC-4E0F-A8DF-F20A60C3B37F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DDC-4E0F-A8DF-F20A60C3B37F}"/>
              </c:ext>
            </c:extLst>
          </c:dPt>
          <c:dLbls>
            <c:dLbl>
              <c:idx val="0"/>
              <c:layout/>
              <c:numFmt formatCode="0%" sourceLinked="0"/>
              <c:spPr/>
              <c:txPr>
                <a:bodyPr/>
                <a:lstStyle/>
                <a:p>
                  <a:pPr>
                    <a:defRPr lang="ca-ES"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DDC-4E0F-A8DF-F20A60C3B37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[encuesta_PmCM_2018.xlsx]Público!$A$14:$A$16</c:f>
              <c:strCache>
                <c:ptCount val="3"/>
                <c:pt idx="0">
                  <c:v>Más largo</c:v>
                </c:pt>
                <c:pt idx="1">
                  <c:v>Más corto</c:v>
                </c:pt>
                <c:pt idx="2">
                  <c:v>Sin variación</c:v>
                </c:pt>
              </c:strCache>
            </c:strRef>
          </c:cat>
          <c:val>
            <c:numRef>
              <c:f>[encuesta_PmCM_2018.xlsx]Público!$B$14:$B$16</c:f>
              <c:numCache>
                <c:formatCode>0%</c:formatCode>
                <c:ptCount val="3"/>
                <c:pt idx="0">
                  <c:v>0.14814814814814822</c:v>
                </c:pt>
                <c:pt idx="1">
                  <c:v>0.11728395061728397</c:v>
                </c:pt>
                <c:pt idx="2">
                  <c:v>0.73456790123456772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DDC-4E0F-A8DF-F20A60C3B3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[encuesta_PmCM_2018.xlsx]Público!$E$21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ABA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[encuesta_PmCM_2018.xlsx]Público!$F$15</c:f>
              <c:strCache>
                <c:ptCount val="1"/>
                <c:pt idx="0">
                  <c:v>Encuesta</c:v>
                </c:pt>
              </c:strCache>
            </c:strRef>
          </c:cat>
          <c:val>
            <c:numRef>
              <c:f>[encuesta_PmCM_2018.xlsx]Público!$F$21</c:f>
              <c:numCache>
                <c:formatCode>0</c:formatCode>
                <c:ptCount val="1"/>
                <c:pt idx="0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FD-42A9-B3F2-D8E3F6CE35FF}"/>
            </c:ext>
          </c:extLst>
        </c:ser>
        <c:ser>
          <c:idx val="1"/>
          <c:order val="1"/>
          <c:tx>
            <c:strRef>
              <c:f>[encuesta_PmCM_2018.xlsx]Público!$E$22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575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[encuesta_PmCM_2018.xlsx]Público!$F$15</c:f>
              <c:strCache>
                <c:ptCount val="1"/>
                <c:pt idx="0">
                  <c:v>Encuesta</c:v>
                </c:pt>
              </c:strCache>
            </c:strRef>
          </c:cat>
          <c:val>
            <c:numRef>
              <c:f>[encuesta_PmCM_2018.xlsx]Público!$F$22</c:f>
              <c:numCache>
                <c:formatCode>0</c:formatCode>
                <c:ptCount val="1"/>
                <c:pt idx="0">
                  <c:v>74.952380952380906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FD-42A9-B3F2-D8E3F6CE35FF}"/>
            </c:ext>
          </c:extLst>
        </c:ser>
        <c:ser>
          <c:idx val="2"/>
          <c:order val="2"/>
          <c:tx>
            <c:strRef>
              <c:f>[encuesta_PmCM_2018.xlsx]Público!$E$23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[encuesta_PmCM_2018.xlsx]Público!$F$15</c:f>
              <c:strCache>
                <c:ptCount val="1"/>
                <c:pt idx="0">
                  <c:v>Encuesta</c:v>
                </c:pt>
              </c:strCache>
            </c:strRef>
          </c:cat>
          <c:val>
            <c:numRef>
              <c:f>[encuesta_PmCM_2018.xlsx]Público!$F$23</c:f>
              <c:numCache>
                <c:formatCode>0</c:formatCode>
                <c:ptCount val="1"/>
                <c:pt idx="0">
                  <c:v>70.522222222222211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FD-42A9-B3F2-D8E3F6CE35FF}"/>
            </c:ext>
          </c:extLst>
        </c:ser>
        <c:ser>
          <c:idx val="3"/>
          <c:order val="3"/>
          <c:tx>
            <c:strRef>
              <c:f>[encuesta_PmCM_2018.xlsx]Público!$E$24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[encuesta_PmCM_2018.xlsx]Público!$F$15</c:f>
              <c:strCache>
                <c:ptCount val="1"/>
                <c:pt idx="0">
                  <c:v>Encuesta</c:v>
                </c:pt>
              </c:strCache>
            </c:strRef>
          </c:cat>
          <c:val>
            <c:numRef>
              <c:f>[encuesta_PmCM_2018.xlsx]Público!$F$24</c:f>
              <c:numCache>
                <c:formatCode>0</c:formatCode>
                <c:ptCount val="1"/>
                <c:pt idx="0">
                  <c:v>64.9739583333333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2FD-42A9-B3F2-D8E3F6CE35FF}"/>
            </c:ext>
          </c:extLst>
        </c:ser>
        <c:ser>
          <c:idx val="4"/>
          <c:order val="4"/>
          <c:tx>
            <c:strRef>
              <c:f>[encuesta_PmCM_2018.xlsx]Público!$E$25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74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[encuesta_PmCM_2018.xlsx]Público!$F$15</c:f>
              <c:strCache>
                <c:ptCount val="1"/>
                <c:pt idx="0">
                  <c:v>Encuesta</c:v>
                </c:pt>
              </c:strCache>
            </c:strRef>
          </c:cat>
          <c:val>
            <c:numRef>
              <c:f>[encuesta_PmCM_2018.xlsx]Público!$F$25</c:f>
              <c:numCache>
                <c:formatCode>0</c:formatCode>
                <c:ptCount val="1"/>
                <c:pt idx="0">
                  <c:v>67.853333333333296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2FD-42A9-B3F2-D8E3F6CE3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644096"/>
        <c:axId val="6645632"/>
      </c:barChart>
      <c:catAx>
        <c:axId val="6644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645632"/>
        <c:crosses val="autoZero"/>
        <c:auto val="1"/>
        <c:lblAlgn val="ctr"/>
        <c:lblOffset val="100"/>
        <c:noMultiLvlLbl val="0"/>
      </c:catAx>
      <c:valAx>
        <c:axId val="6645632"/>
        <c:scaling>
          <c:orientation val="minMax"/>
          <c:min val="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lang="ca-ES" sz="1800"/>
            </a:pPr>
            <a:endParaRPr lang="es-ES"/>
          </a:p>
        </c:txPr>
        <c:crossAx val="6644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588279680415516"/>
          <c:y val="0.36699744989562288"/>
          <c:w val="9.4842947397610247E-2"/>
          <c:h val="0.4079634464751955"/>
        </c:manualLayout>
      </c:layout>
      <c:overlay val="0"/>
      <c:txPr>
        <a:bodyPr/>
        <a:lstStyle/>
        <a:p>
          <a:pPr>
            <a:defRPr lang="ca-ES" sz="16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s-E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ca-ES"/>
            </a:pPr>
            <a:r>
              <a:rPr lang="ca-ES" sz="1400" b="1" i="0" baseline="0"/>
              <a:t>% Respuestas empresas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983-4B83-87C8-DB918E916C6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83-4B83-87C8-DB918E916C64}"/>
              </c:ext>
            </c:extLst>
          </c:dPt>
          <c:dPt>
            <c:idx val="2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983-4B83-87C8-DB918E916C64}"/>
              </c:ext>
            </c:extLst>
          </c:dPt>
          <c:dLbls>
            <c:dLbl>
              <c:idx val="0"/>
              <c:layout/>
              <c:numFmt formatCode="0%" sourceLinked="0"/>
              <c:spPr/>
              <c:txPr>
                <a:bodyPr/>
                <a:lstStyle/>
                <a:p>
                  <a:pPr>
                    <a:defRPr lang="ca-ES" sz="1800" b="1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983-4B83-87C8-DB918E916C6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ca-ES" sz="1800" b="1"/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[encuesta_PmCM_2018.xlsx]Impagados!$A$21:$A$23</c:f>
              <c:strCache>
                <c:ptCount val="3"/>
                <c:pt idx="0">
                  <c:v>Más impagados</c:v>
                </c:pt>
                <c:pt idx="1">
                  <c:v>Menos impagados</c:v>
                </c:pt>
                <c:pt idx="2">
                  <c:v>Sin variación</c:v>
                </c:pt>
              </c:strCache>
            </c:strRef>
          </c:cat>
          <c:val>
            <c:numRef>
              <c:f>[encuesta_PmCM_2018.xlsx]Impagados!$B$21:$B$23</c:f>
              <c:numCache>
                <c:formatCode>0%</c:formatCode>
                <c:ptCount val="3"/>
                <c:pt idx="0">
                  <c:v>0.18530351437699685</c:v>
                </c:pt>
                <c:pt idx="1">
                  <c:v>9.265175718849844E-2</c:v>
                </c:pt>
                <c:pt idx="2">
                  <c:v>0.72204472843450518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983-4B83-87C8-DB918E916C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0.11928</cdr:x>
      <cdr:y>0.49731</cdr:y>
    </cdr:from>
    <cdr:to>
      <cdr:x>0.20054</cdr:x>
      <cdr:y>0.64842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38947" y="1554556"/>
          <a:ext cx="503410" cy="472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2000" b="1"/>
            <a:t>89</a:t>
          </a:r>
        </a:p>
      </cdr:txBody>
    </cdr:sp>
  </cdr:relSizeAnchor>
  <cdr:relSizeAnchor xmlns:cdr="http://schemas.openxmlformats.org/drawingml/2006/chartDrawing">
    <cdr:from>
      <cdr:x>0.26768</cdr:x>
      <cdr:y>0.49222</cdr:y>
    </cdr:from>
    <cdr:to>
      <cdr:x>0.34894</cdr:x>
      <cdr:y>0.64111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658294" y="1538652"/>
          <a:ext cx="503410" cy="465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2000" b="1"/>
            <a:t>85</a:t>
          </a:r>
        </a:p>
      </cdr:txBody>
    </cdr:sp>
  </cdr:relSizeAnchor>
  <cdr:relSizeAnchor xmlns:cdr="http://schemas.openxmlformats.org/drawingml/2006/chartDrawing">
    <cdr:from>
      <cdr:x>0.43828</cdr:x>
      <cdr:y>0.49572</cdr:y>
    </cdr:from>
    <cdr:to>
      <cdr:x>0.52332</cdr:x>
      <cdr:y>0.63623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715171" y="1549591"/>
          <a:ext cx="526828" cy="439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2000" b="1"/>
            <a:t>77</a:t>
          </a:r>
        </a:p>
      </cdr:txBody>
    </cdr:sp>
  </cdr:relSizeAnchor>
  <cdr:relSizeAnchor xmlns:cdr="http://schemas.openxmlformats.org/drawingml/2006/chartDrawing">
    <cdr:from>
      <cdr:x>0.60194</cdr:x>
      <cdr:y>0.49898</cdr:y>
    </cdr:from>
    <cdr:to>
      <cdr:x>0.67375</cdr:x>
      <cdr:y>0.65573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3729054" y="1559782"/>
          <a:ext cx="444868" cy="489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2000" b="1" dirty="0">
              <a:solidFill>
                <a:schemeClr val="bg1"/>
              </a:solidFill>
            </a:rPr>
            <a:t>77</a:t>
          </a:r>
        </a:p>
      </cdr:txBody>
    </cdr:sp>
  </cdr:relSizeAnchor>
  <cdr:relSizeAnchor xmlns:cdr="http://schemas.openxmlformats.org/drawingml/2006/chartDrawing">
    <cdr:from>
      <cdr:x>0.75163</cdr:x>
      <cdr:y>0.49879</cdr:y>
    </cdr:from>
    <cdr:to>
      <cdr:x>0.83478</cdr:x>
      <cdr:y>0.65817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4656392" y="1559202"/>
          <a:ext cx="515119" cy="498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2000" b="1" dirty="0">
              <a:solidFill>
                <a:schemeClr val="bg1"/>
              </a:solidFill>
            </a:rPr>
            <a:t>81</a:t>
          </a:r>
        </a:p>
      </cdr:txBody>
    </cdr:sp>
  </cdr:relSizeAnchor>
  <cdr:relSizeAnchor xmlns:cdr="http://schemas.openxmlformats.org/drawingml/2006/chartDrawing">
    <cdr:from>
      <cdr:x>0.05785</cdr:x>
      <cdr:y>0.40385</cdr:y>
    </cdr:from>
    <cdr:to>
      <cdr:x>0.88138</cdr:x>
      <cdr:y>0.42308</cdr:y>
    </cdr:to>
    <cdr:sp macro="" textlink="">
      <cdr:nvSpPr>
        <cdr:cNvPr id="9" name="1 Conector recto"/>
        <cdr:cNvSpPr/>
      </cdr:nvSpPr>
      <cdr:spPr>
        <a:xfrm xmlns:a="http://schemas.openxmlformats.org/drawingml/2006/main">
          <a:off x="460312" y="1512168"/>
          <a:ext cx="6552728" cy="72007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E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2 Conector recto"/>
        <cdr:cNvSpPr/>
      </cdr:nvSpPr>
      <cdr:spPr>
        <a:xfrm xmlns:a="http://schemas.openxmlformats.org/drawingml/2006/main">
          <a:off x="-904875" y="-51054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0.10413</cdr:x>
      <cdr:y>0.64734</cdr:y>
    </cdr:from>
    <cdr:to>
      <cdr:x>0.84063</cdr:x>
      <cdr:y>0.64734</cdr:y>
    </cdr:to>
    <cdr:sp macro="" textlink="">
      <cdr:nvSpPr>
        <cdr:cNvPr id="5" name="4 Conector recto"/>
        <cdr:cNvSpPr/>
      </cdr:nvSpPr>
      <cdr:spPr>
        <a:xfrm xmlns:a="http://schemas.openxmlformats.org/drawingml/2006/main">
          <a:off x="781050" y="2552700"/>
          <a:ext cx="5524500" cy="0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defTabSz="906463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 defTabSz="906463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2037182D-F623-41D1-9BB6-9DB25B499F33}" type="datetimeFigureOut">
              <a:rPr lang="es-ES"/>
              <a:pPr>
                <a:defRPr/>
              </a:pPr>
              <a:t>22/02/2019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defTabSz="906463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 defTabSz="906463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F284C08C-2F1D-455F-B889-F0ECAC4585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06055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defTabSz="906463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 defTabSz="906463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C72644C6-8F8D-42F7-B1B1-EEDBB00EFF6D}" type="datetimeFigureOut">
              <a:rPr lang="es-ES"/>
              <a:pPr>
                <a:defRPr/>
              </a:pPr>
              <a:t>22/02/2019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defTabSz="906463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 defTabSz="906463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D84D0C54-047F-4AA4-A069-3ADA121F96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8696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906000" cy="7000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5" name="9 Imagen" descr="fondo3.jpg"/>
          <p:cNvPicPr>
            <a:picLocks noChangeAspect="1"/>
          </p:cNvPicPr>
          <p:nvPr userDrawn="1"/>
        </p:nvPicPr>
        <p:blipFill>
          <a:blip r:embed="rId2" cstate="print"/>
          <a:srcRect l="2985" r="1492"/>
          <a:stretch>
            <a:fillRect/>
          </a:stretch>
        </p:blipFill>
        <p:spPr bwMode="auto">
          <a:xfrm>
            <a:off x="0" y="1500188"/>
            <a:ext cx="99060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3891" y="1143000"/>
            <a:ext cx="503383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742950" y="4857761"/>
            <a:ext cx="84201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 userDrawn="1"/>
        </p:nvSpPr>
        <p:spPr>
          <a:xfrm>
            <a:off x="0" y="0"/>
            <a:ext cx="9906000" cy="7000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5" name="5 Imagen" descr="Logo_PMc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5157" y="5929314"/>
            <a:ext cx="270695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fondo2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820071"/>
            <a:ext cx="84201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4319606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s-ES"/>
              <a:t>Cumbre Político-Empresarial 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s-ES"/>
              <a:t>18 / 11 /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>
          <a:xfrm>
            <a:off x="0" y="0"/>
            <a:ext cx="9906000" cy="7000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6147" name="6 Imagen" descr="fondo2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1 Marcador de título"/>
          <p:cNvSpPr>
            <a:spLocks noGrp="1"/>
          </p:cNvSpPr>
          <p:nvPr>
            <p:ph type="title"/>
          </p:nvPr>
        </p:nvSpPr>
        <p:spPr bwMode="auto">
          <a:xfrm>
            <a:off x="464344" y="714375"/>
            <a:ext cx="894635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614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95300" y="2071689"/>
            <a:ext cx="8915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/>
              <a:t>Cumbre Político-Empresarial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/>
              <a:t>18.11.09</a:t>
            </a:r>
          </a:p>
        </p:txBody>
      </p:sp>
      <p:pic>
        <p:nvPicPr>
          <p:cNvPr id="6152" name="5 Imagen" descr="Logo_PMcM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5157" y="5929314"/>
            <a:ext cx="270695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Título"/>
          <p:cNvSpPr>
            <a:spLocks/>
          </p:cNvSpPr>
          <p:nvPr/>
        </p:nvSpPr>
        <p:spPr bwMode="auto">
          <a:xfrm>
            <a:off x="741231" y="4868864"/>
            <a:ext cx="84201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sz="1600" dirty="0">
              <a:solidFill>
                <a:srgbClr val="000000"/>
              </a:solidFill>
              <a:latin typeface="Corbel"/>
            </a:endParaRPr>
          </a:p>
          <a:p>
            <a:endParaRPr lang="es-ES" sz="1600" dirty="0">
              <a:latin typeface="Corbel"/>
            </a:endParaRPr>
          </a:p>
          <a:p>
            <a:pPr algn="ctr"/>
            <a:r>
              <a:rPr lang="es-ES" sz="1200" dirty="0">
                <a:latin typeface="Corbel"/>
              </a:rPr>
              <a:t> </a:t>
            </a:r>
            <a:r>
              <a:rPr lang="es-ES" sz="4000" dirty="0">
                <a:solidFill>
                  <a:srgbClr val="FFFFFF"/>
                </a:solidFill>
                <a:latin typeface="Corbel"/>
              </a:rPr>
              <a:t>Informe sobre Morosidad </a:t>
            </a:r>
            <a:endParaRPr lang="es-ES" sz="4000" dirty="0" smtClean="0">
              <a:solidFill>
                <a:srgbClr val="FFFFFF"/>
              </a:solidFill>
              <a:latin typeface="Corbel"/>
            </a:endParaRPr>
          </a:p>
          <a:p>
            <a:pPr algn="ctr"/>
            <a:r>
              <a:rPr lang="es-ES" sz="3200" dirty="0" smtClean="0">
                <a:solidFill>
                  <a:srgbClr val="FFFFFF"/>
                </a:solidFill>
                <a:latin typeface="Arial"/>
              </a:rPr>
              <a:t>Estudio </a:t>
            </a:r>
            <a:r>
              <a:rPr lang="es-ES" sz="3200" dirty="0">
                <a:solidFill>
                  <a:srgbClr val="FFFFFF"/>
                </a:solidFill>
                <a:latin typeface="Arial"/>
              </a:rPr>
              <a:t>Plazos de Pago en España </a:t>
            </a:r>
            <a:r>
              <a:rPr lang="es-ES" sz="3200" dirty="0" smtClean="0">
                <a:solidFill>
                  <a:srgbClr val="FFFFFF"/>
                </a:solidFill>
                <a:latin typeface="Arial"/>
              </a:rPr>
              <a:t>2018</a:t>
            </a:r>
            <a:endParaRPr lang="ca-E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07339" y="1341438"/>
            <a:ext cx="842354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 </a:t>
            </a:r>
            <a:r>
              <a:rPr lang="es-ES" b="1" u="sng" dirty="0"/>
              <a:t>Sector público:</a:t>
            </a:r>
            <a:r>
              <a:rPr lang="es-ES" b="1" dirty="0"/>
              <a:t> Plazos medios de </a:t>
            </a:r>
            <a:r>
              <a:rPr lang="es-ES" b="1" dirty="0" smtClean="0"/>
              <a:t>pago </a:t>
            </a:r>
            <a:r>
              <a:rPr lang="es-ES" b="1" dirty="0"/>
              <a:t>(días)</a:t>
            </a:r>
            <a:endParaRPr lang="ca-ES" b="1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7352127" y="1857365"/>
            <a:ext cx="2418027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u="sng" dirty="0"/>
              <a:t>Plazo legal</a:t>
            </a:r>
          </a:p>
          <a:p>
            <a:pPr algn="ctr">
              <a:spcBef>
                <a:spcPct val="50000"/>
              </a:spcBef>
            </a:pPr>
            <a:r>
              <a:rPr lang="es-ES" sz="2000" b="1" u="sng" dirty="0"/>
              <a:t>2018:</a:t>
            </a:r>
          </a:p>
          <a:p>
            <a:pPr algn="ctr">
              <a:spcBef>
                <a:spcPct val="50000"/>
              </a:spcBef>
            </a:pPr>
            <a:r>
              <a:rPr lang="es-ES" sz="2800" b="1" dirty="0"/>
              <a:t>30 días</a:t>
            </a:r>
            <a:endParaRPr lang="es-ES" sz="1600" b="1" dirty="0"/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8" name="1 Gráfico"/>
          <p:cNvGraphicFramePr/>
          <p:nvPr/>
        </p:nvGraphicFramePr>
        <p:xfrm>
          <a:off x="662523" y="2132856"/>
          <a:ext cx="8126073" cy="394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507339" y="1341438"/>
            <a:ext cx="912693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 Evolución del ratio de impagados 2017-2018</a:t>
            </a:r>
            <a:endParaRPr lang="ca-ES" b="1" dirty="0"/>
          </a:p>
        </p:txBody>
      </p:sp>
      <p:graphicFrame>
        <p:nvGraphicFramePr>
          <p:cNvPr id="6" name="1 Gráfico"/>
          <p:cNvGraphicFramePr>
            <a:graphicFrameLocks/>
          </p:cNvGraphicFramePr>
          <p:nvPr/>
        </p:nvGraphicFramePr>
        <p:xfrm>
          <a:off x="1460104" y="1728788"/>
          <a:ext cx="6985793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07339" y="1341438"/>
            <a:ext cx="842354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 Ratio medio de impagados</a:t>
            </a:r>
            <a:endParaRPr lang="ca-ES" b="1" dirty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428229" y="6583364"/>
            <a:ext cx="608462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1200" dirty="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</a:t>
            </a:r>
            <a:r>
              <a:rPr lang="es-ES" sz="1200" dirty="0" err="1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PMcM</a:t>
            </a:r>
            <a:r>
              <a:rPr lang="es-ES" sz="1200" dirty="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 </a:t>
            </a:r>
            <a:endParaRPr lang="es-ES" sz="2400" dirty="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6" name="1 Gráfico"/>
          <p:cNvGraphicFramePr/>
          <p:nvPr/>
        </p:nvGraphicFramePr>
        <p:xfrm>
          <a:off x="896549" y="2060848"/>
          <a:ext cx="8126073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 dirty="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</a:t>
            </a:r>
            <a:r>
              <a:rPr lang="es-ES" sz="1200" dirty="0" err="1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PMcM</a:t>
            </a:r>
            <a:endParaRPr lang="es-ES" sz="2400" dirty="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07339" y="1341438"/>
            <a:ext cx="912693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 Empresas con contratos que exigen plazos superiores a los 60 días</a:t>
            </a:r>
            <a:endParaRPr lang="ca-ES" b="1" dirty="0"/>
          </a:p>
        </p:txBody>
      </p:sp>
      <p:graphicFrame>
        <p:nvGraphicFramePr>
          <p:cNvPr id="7" name="1 Gráfico"/>
          <p:cNvGraphicFramePr>
            <a:graphicFrameLocks/>
          </p:cNvGraphicFramePr>
          <p:nvPr/>
        </p:nvGraphicFramePr>
        <p:xfrm>
          <a:off x="1749028" y="1728788"/>
          <a:ext cx="6407944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7339" y="1341438"/>
            <a:ext cx="8423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 Empresas que exigen intereses de demora en caso de impago</a:t>
            </a:r>
            <a:endParaRPr lang="ca-ES" b="1" dirty="0"/>
          </a:p>
        </p:txBody>
      </p:sp>
      <p:graphicFrame>
        <p:nvGraphicFramePr>
          <p:cNvPr id="7" name="1 Gráfico"/>
          <p:cNvGraphicFramePr>
            <a:graphicFrameLocks/>
          </p:cNvGraphicFramePr>
          <p:nvPr/>
        </p:nvGraphicFramePr>
        <p:xfrm>
          <a:off x="1310482" y="1728788"/>
          <a:ext cx="7285036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07339" y="1341439"/>
            <a:ext cx="91269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 Empresas que exigen la indemnización legal por costes de recobro en caso de retraso o impago</a:t>
            </a:r>
            <a:endParaRPr lang="ca-ES" b="1" dirty="0"/>
          </a:p>
        </p:txBody>
      </p:sp>
      <p:graphicFrame>
        <p:nvGraphicFramePr>
          <p:cNvPr id="7" name="1 Gráfico"/>
          <p:cNvGraphicFramePr>
            <a:graphicFrameLocks/>
          </p:cNvGraphicFramePr>
          <p:nvPr/>
        </p:nvGraphicFramePr>
        <p:xfrm>
          <a:off x="1442610" y="2060849"/>
          <a:ext cx="700643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07339" y="1341439"/>
            <a:ext cx="91269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 Empresas que están a favor de la implantación de un régimen sancionador para solucionar el problema de la morosidad</a:t>
            </a:r>
            <a:endParaRPr lang="ca-ES" b="1" dirty="0"/>
          </a:p>
        </p:txBody>
      </p:sp>
      <p:graphicFrame>
        <p:nvGraphicFramePr>
          <p:cNvPr id="7" name="1 Gráfico"/>
          <p:cNvGraphicFramePr>
            <a:graphicFrameLocks/>
          </p:cNvGraphicFramePr>
          <p:nvPr/>
        </p:nvGraphicFramePr>
        <p:xfrm>
          <a:off x="1286593" y="2204865"/>
          <a:ext cx="7285036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54781" y="1341439"/>
            <a:ext cx="93642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dirty="0"/>
              <a:t> Empresas que conocen la </a:t>
            </a:r>
            <a:r>
              <a:rPr lang="es-ES" b="1" dirty="0" smtClean="0"/>
              <a:t>actual legislación contra </a:t>
            </a:r>
            <a:r>
              <a:rPr lang="es-ES" b="1" dirty="0"/>
              <a:t>la </a:t>
            </a:r>
            <a:r>
              <a:rPr lang="es-ES" b="1" dirty="0" smtClean="0"/>
              <a:t>morosidad (</a:t>
            </a:r>
            <a:r>
              <a:rPr lang="es-ES" b="1" dirty="0"/>
              <a:t>Ley 3/2004) </a:t>
            </a:r>
            <a:endParaRPr lang="es-ES" dirty="0"/>
          </a:p>
          <a:p>
            <a:pPr marL="182563" indent="-182563" eaLnBrk="0" hangingPunct="0">
              <a:buClr>
                <a:srgbClr val="F92E05"/>
              </a:buClr>
              <a:buFont typeface="Wingdings" pitchFamily="2" charset="2"/>
              <a:buChar char="Ø"/>
            </a:pPr>
            <a:endParaRPr lang="ca-ES" b="1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28229" y="6583364"/>
            <a:ext cx="608462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1200" dirty="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</a:t>
            </a:r>
            <a:r>
              <a:rPr lang="es-ES" sz="1200" dirty="0" err="1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PMcM</a:t>
            </a:r>
            <a:r>
              <a:rPr lang="es-ES" sz="1200" dirty="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 </a:t>
            </a:r>
            <a:endParaRPr lang="es-ES" sz="2400" dirty="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8" name="1 Gráfico"/>
          <p:cNvGraphicFramePr>
            <a:graphicFrameLocks/>
          </p:cNvGraphicFramePr>
          <p:nvPr/>
        </p:nvGraphicFramePr>
        <p:xfrm>
          <a:off x="1449785" y="1728788"/>
          <a:ext cx="700643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818621" y="1268760"/>
            <a:ext cx="842354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400" dirty="0"/>
              <a:t>La </a:t>
            </a:r>
            <a:r>
              <a:rPr lang="es-ES" sz="1400" b="1" dirty="0"/>
              <a:t>Plataforma Multisectorial contra la Morosidad (PMcM) </a:t>
            </a:r>
            <a:r>
              <a:rPr lang="es-ES" sz="1400" dirty="0"/>
              <a:t>ha estimado la situación de la morosidad en España a través de un sistema de encuesta a sus organizaciones </a:t>
            </a:r>
            <a:r>
              <a:rPr lang="es-ES" sz="1400" dirty="0" smtClean="0"/>
              <a:t>asociadas y ajenas entre enero </a:t>
            </a:r>
            <a:r>
              <a:rPr lang="es-ES" sz="1400" dirty="0"/>
              <a:t>y febrero de 2019, obteniéndose </a:t>
            </a:r>
            <a:r>
              <a:rPr lang="es-ES" sz="1400" dirty="0" smtClean="0"/>
              <a:t>más de 700  </a:t>
            </a:r>
            <a:r>
              <a:rPr lang="es-ES" sz="1400" dirty="0"/>
              <a:t>respuestas.</a:t>
            </a:r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400" dirty="0"/>
              <a:t>El </a:t>
            </a:r>
            <a:r>
              <a:rPr lang="es-ES" sz="1400" b="1" dirty="0"/>
              <a:t>plazo medio de pago del sector privado </a:t>
            </a:r>
            <a:r>
              <a:rPr lang="es-ES" sz="1400" dirty="0"/>
              <a:t>en </a:t>
            </a:r>
            <a:r>
              <a:rPr lang="es-ES" sz="1400" dirty="0" smtClean="0"/>
              <a:t>2018 </a:t>
            </a:r>
            <a:r>
              <a:rPr lang="es-ES" sz="1400" dirty="0"/>
              <a:t>es de </a:t>
            </a:r>
            <a:r>
              <a:rPr lang="es-ES" sz="1400" dirty="0" smtClean="0"/>
              <a:t>81 </a:t>
            </a:r>
            <a:r>
              <a:rPr lang="es-ES" sz="1400" dirty="0"/>
              <a:t>días, </a:t>
            </a:r>
            <a:r>
              <a:rPr lang="es-ES" sz="1400" dirty="0" smtClean="0"/>
              <a:t>una cifra superior en </a:t>
            </a:r>
            <a:r>
              <a:rPr lang="es-ES" sz="1400" dirty="0"/>
              <a:t>4</a:t>
            </a:r>
            <a:r>
              <a:rPr lang="es-ES" sz="1400" dirty="0" smtClean="0"/>
              <a:t> días a la estimación </a:t>
            </a:r>
            <a:r>
              <a:rPr lang="es-ES" sz="1400" dirty="0"/>
              <a:t>efectuada para </a:t>
            </a:r>
            <a:r>
              <a:rPr lang="es-ES" sz="1400" dirty="0" smtClean="0"/>
              <a:t>2017, empeorando por primera vez en los últimos años. </a:t>
            </a:r>
            <a:r>
              <a:rPr lang="es-ES" sz="1400" dirty="0"/>
              <a:t>Sigue lejos de los 60 días que establece la Ley </a:t>
            </a:r>
            <a:r>
              <a:rPr lang="es-ES" sz="1400" dirty="0" smtClean="0"/>
              <a:t>15/2010.</a:t>
            </a:r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400" dirty="0" smtClean="0"/>
              <a:t>Las </a:t>
            </a:r>
            <a:r>
              <a:rPr lang="es-ES" sz="1400" dirty="0"/>
              <a:t>empresas más morosas son las grandes (59%), que solo en un 19% pagan dentro del plazo </a:t>
            </a:r>
            <a:r>
              <a:rPr lang="es-ES" sz="1400" dirty="0" smtClean="0"/>
              <a:t>legal.</a:t>
            </a:r>
            <a:endParaRPr lang="es-ES" sz="1400" dirty="0"/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400" dirty="0"/>
              <a:t>El </a:t>
            </a:r>
            <a:r>
              <a:rPr lang="es-ES" sz="1400" b="1" dirty="0"/>
              <a:t>plazo medio de pago del sector público </a:t>
            </a:r>
            <a:r>
              <a:rPr lang="es-ES" sz="1400" dirty="0"/>
              <a:t>se cifra en </a:t>
            </a:r>
            <a:r>
              <a:rPr lang="es-ES" sz="1400" dirty="0" smtClean="0"/>
              <a:t>68 </a:t>
            </a:r>
            <a:r>
              <a:rPr lang="es-ES" sz="1400" dirty="0"/>
              <a:t>días, un registro superior en 3 días al que se estimó para </a:t>
            </a:r>
            <a:r>
              <a:rPr lang="es-ES" sz="1400" dirty="0" smtClean="0"/>
              <a:t>2017</a:t>
            </a:r>
            <a:r>
              <a:rPr lang="es-ES" sz="1400" dirty="0"/>
              <a:t>. Este empeoramiento supone un alejamiento aún mayor de los 30 días que establece la ley.</a:t>
            </a:r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400" dirty="0"/>
              <a:t>La </a:t>
            </a:r>
            <a:r>
              <a:rPr lang="es-ES" sz="1400" b="1" dirty="0"/>
              <a:t>ratio de morosidad</a:t>
            </a:r>
            <a:r>
              <a:rPr lang="es-ES" sz="1400" dirty="0"/>
              <a:t> de los encuestados (% de impagos respecto al total de facturación), se cifra en </a:t>
            </a:r>
            <a:r>
              <a:rPr lang="es-ES" sz="1400" dirty="0" smtClean="0"/>
              <a:t>2018 </a:t>
            </a:r>
            <a:r>
              <a:rPr lang="es-ES" sz="1400" dirty="0"/>
              <a:t>en el 2,9%, lo que significa un aumento de 0,5 puntos porcentuales respecto a 2017. </a:t>
            </a:r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400" dirty="0" smtClean="0"/>
              <a:t>Si </a:t>
            </a:r>
            <a:r>
              <a:rPr lang="es-ES" sz="1400" dirty="0"/>
              <a:t>bien el conocimiento de la existencia de la </a:t>
            </a:r>
            <a:r>
              <a:rPr lang="es-ES" sz="1400" dirty="0" smtClean="0"/>
              <a:t>actual legislación contra la </a:t>
            </a:r>
            <a:r>
              <a:rPr lang="es-ES" sz="1400" dirty="0"/>
              <a:t>morosidad es mayoritario (64% de los encuestados), no deja de sorprender que un 36% de las empresas aún desconozca que existe.</a:t>
            </a:r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1400" dirty="0" smtClean="0"/>
              <a:t>El </a:t>
            </a:r>
            <a:r>
              <a:rPr lang="es-ES" sz="1400" dirty="0"/>
              <a:t>92% de los proveedores no exigieron la </a:t>
            </a:r>
            <a:r>
              <a:rPr lang="es-ES" sz="1400" b="1" dirty="0"/>
              <a:t>indemnización legal por costes de recobro </a:t>
            </a:r>
            <a:r>
              <a:rPr lang="es-ES" sz="1400" dirty="0"/>
              <a:t>en caso de retraso o impago; el </a:t>
            </a:r>
            <a:r>
              <a:rPr lang="es-ES" sz="1400" dirty="0" smtClean="0"/>
              <a:t>86% </a:t>
            </a:r>
            <a:r>
              <a:rPr lang="es-ES" sz="1400" dirty="0"/>
              <a:t>nunca o casi nunca </a:t>
            </a:r>
            <a:r>
              <a:rPr lang="es-ES" sz="1400" b="1" dirty="0"/>
              <a:t>exigieron a sus clientes morosos los intereses de demora;</a:t>
            </a:r>
            <a:r>
              <a:rPr lang="es-ES" sz="1400" dirty="0"/>
              <a:t> y al </a:t>
            </a:r>
            <a:r>
              <a:rPr lang="es-ES" sz="1400" dirty="0" smtClean="0"/>
              <a:t>63% </a:t>
            </a:r>
            <a:r>
              <a:rPr lang="es-ES" sz="1400" dirty="0"/>
              <a:t>se les </a:t>
            </a:r>
            <a:r>
              <a:rPr lang="es-ES" sz="1400" b="1" dirty="0"/>
              <a:t>imponen plazos de pago superiores </a:t>
            </a:r>
            <a:r>
              <a:rPr lang="es-ES" sz="1400" dirty="0"/>
              <a:t>a los permitidos por ley.</a:t>
            </a:r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§"/>
            </a:pPr>
            <a:endParaRPr lang="es-ES" sz="1400" b="1" dirty="0"/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3236648" y="765176"/>
            <a:ext cx="327620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b="1">
                <a:solidFill>
                  <a:srgbClr val="5F5F5F"/>
                </a:solidFill>
              </a:rPr>
              <a:t>RESUMEN EJECUTIVO</a:t>
            </a:r>
            <a:endParaRPr lang="es-ES" b="1">
              <a:solidFill>
                <a:srgbClr val="5F5F5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536694" y="1477963"/>
            <a:ext cx="514733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 Evolución de las ventas 2017-2018</a:t>
            </a:r>
            <a:endParaRPr lang="ca-ES" b="1" dirty="0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030" name="7 CuadroTexto"/>
          <p:cNvSpPr txBox="1">
            <a:spLocks noChangeArrowheads="1"/>
          </p:cNvSpPr>
          <p:nvPr/>
        </p:nvSpPr>
        <p:spPr bwMode="auto">
          <a:xfrm>
            <a:off x="1024996" y="5373688"/>
            <a:ext cx="626864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/>
              <a:t>Evolución total de ventas (promedio): </a:t>
            </a:r>
            <a:r>
              <a:rPr lang="es-ES" dirty="0">
                <a:sym typeface="Symbol" pitchFamily="18" charset="2"/>
              </a:rPr>
              <a:t>+4</a:t>
            </a:r>
            <a:r>
              <a:rPr lang="es-ES" dirty="0"/>
              <a:t>,2%</a:t>
            </a:r>
          </a:p>
        </p:txBody>
      </p:sp>
      <p:graphicFrame>
        <p:nvGraphicFramePr>
          <p:cNvPr id="8" name="1 Gráfico"/>
          <p:cNvGraphicFramePr>
            <a:graphicFrameLocks/>
          </p:cNvGraphicFramePr>
          <p:nvPr/>
        </p:nvGraphicFramePr>
        <p:xfrm>
          <a:off x="1434307" y="1719263"/>
          <a:ext cx="7037386" cy="341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07339" y="1341438"/>
            <a:ext cx="842354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 Evolución de los plazos de </a:t>
            </a:r>
            <a:r>
              <a:rPr lang="es-ES" b="1" dirty="0" smtClean="0"/>
              <a:t>pago en </a:t>
            </a:r>
            <a:r>
              <a:rPr lang="es-ES" b="1" dirty="0"/>
              <a:t>el sector privado 2017-2018</a:t>
            </a:r>
            <a:endParaRPr lang="ca-ES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3018221" y="2928934"/>
            <a:ext cx="2244344" cy="1588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339956" y="3286124"/>
            <a:ext cx="1083476" cy="1588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6500824" y="3786190"/>
            <a:ext cx="1083476" cy="1588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774552"/>
              </p:ext>
            </p:extLst>
          </p:nvPr>
        </p:nvGraphicFramePr>
        <p:xfrm>
          <a:off x="1062832" y="1728788"/>
          <a:ext cx="7780336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07339" y="1341438"/>
            <a:ext cx="842354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 </a:t>
            </a:r>
            <a:r>
              <a:rPr lang="es-ES" b="1" u="sng" dirty="0"/>
              <a:t>Sector </a:t>
            </a:r>
            <a:r>
              <a:rPr lang="es-ES" b="1" u="sng" dirty="0" smtClean="0"/>
              <a:t>privado:</a:t>
            </a:r>
            <a:r>
              <a:rPr lang="es-ES" b="1" dirty="0" smtClean="0"/>
              <a:t> </a:t>
            </a:r>
            <a:r>
              <a:rPr lang="es-ES" b="1" dirty="0"/>
              <a:t>Plazos medios de </a:t>
            </a:r>
            <a:r>
              <a:rPr lang="es-ES" b="1" dirty="0" smtClean="0"/>
              <a:t>pago </a:t>
            </a:r>
            <a:r>
              <a:rPr lang="es-ES" b="1" dirty="0"/>
              <a:t>(días)</a:t>
            </a:r>
            <a:endParaRPr lang="ca-ES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352127" y="1857365"/>
            <a:ext cx="2418027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u="sng" dirty="0"/>
              <a:t>Plazo legal</a:t>
            </a:r>
          </a:p>
          <a:p>
            <a:pPr algn="ctr">
              <a:spcBef>
                <a:spcPct val="50000"/>
              </a:spcBef>
            </a:pPr>
            <a:r>
              <a:rPr lang="es-ES" sz="2000" b="1" u="sng" dirty="0"/>
              <a:t>2018:</a:t>
            </a:r>
          </a:p>
          <a:p>
            <a:pPr algn="ctr">
              <a:spcBef>
                <a:spcPct val="50000"/>
              </a:spcBef>
            </a:pPr>
            <a:r>
              <a:rPr lang="es-ES" sz="2800" b="1" dirty="0"/>
              <a:t>6</a:t>
            </a:r>
            <a:r>
              <a:rPr lang="es-ES" sz="2800" b="1" dirty="0" smtClean="0"/>
              <a:t>0 </a:t>
            </a:r>
            <a:r>
              <a:rPr lang="es-ES" sz="2800" b="1" dirty="0"/>
              <a:t>días</a:t>
            </a:r>
            <a:endParaRPr lang="es-ES" sz="1600" b="1" dirty="0"/>
          </a:p>
        </p:txBody>
      </p:sp>
      <p:graphicFrame>
        <p:nvGraphicFramePr>
          <p:cNvPr id="11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990919"/>
              </p:ext>
            </p:extLst>
          </p:nvPr>
        </p:nvGraphicFramePr>
        <p:xfrm>
          <a:off x="604256" y="2276872"/>
          <a:ext cx="79568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510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07339" y="1341439"/>
            <a:ext cx="8423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Tipo de cliente </a:t>
            </a:r>
            <a:r>
              <a:rPr lang="es-ES" b="1" dirty="0" smtClean="0"/>
              <a:t>del sector privado que </a:t>
            </a:r>
            <a:r>
              <a:rPr lang="es-ES" b="1" dirty="0"/>
              <a:t>tarda más en pagar</a:t>
            </a:r>
            <a:endParaRPr lang="ca-ES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8" name="1 Gráfico"/>
          <p:cNvGraphicFramePr>
            <a:graphicFrameLocks/>
          </p:cNvGraphicFramePr>
          <p:nvPr/>
        </p:nvGraphicFramePr>
        <p:xfrm>
          <a:off x="1052567" y="2132856"/>
          <a:ext cx="7780336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07339" y="1341438"/>
            <a:ext cx="842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Plazos medios de pago </a:t>
            </a:r>
            <a:r>
              <a:rPr lang="es-ES" b="1" dirty="0" smtClean="0"/>
              <a:t>en días de </a:t>
            </a:r>
            <a:r>
              <a:rPr lang="es-ES" b="1" dirty="0"/>
              <a:t>las pymes (clientes de los </a:t>
            </a:r>
            <a:r>
              <a:rPr lang="es-ES" b="1" dirty="0" smtClean="0"/>
              <a:t>encuestados)</a:t>
            </a:r>
            <a:endParaRPr lang="ca-ES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7487974" y="1861567"/>
            <a:ext cx="2418027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u="sng" dirty="0"/>
              <a:t>Plazo legal</a:t>
            </a:r>
          </a:p>
          <a:p>
            <a:pPr algn="ctr">
              <a:spcBef>
                <a:spcPct val="50000"/>
              </a:spcBef>
            </a:pPr>
            <a:r>
              <a:rPr lang="es-ES" sz="2000" b="1" u="sng" dirty="0"/>
              <a:t>2018:</a:t>
            </a:r>
          </a:p>
          <a:p>
            <a:pPr algn="ctr">
              <a:spcBef>
                <a:spcPct val="50000"/>
              </a:spcBef>
            </a:pPr>
            <a:r>
              <a:rPr lang="es-ES" sz="2800" b="1" dirty="0"/>
              <a:t>60 días</a:t>
            </a:r>
            <a:endParaRPr lang="es-ES" sz="1600" b="1" dirty="0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048954"/>
              </p:ext>
            </p:extLst>
          </p:nvPr>
        </p:nvGraphicFramePr>
        <p:xfrm>
          <a:off x="1062832" y="1728788"/>
          <a:ext cx="7780336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07339" y="1341439"/>
            <a:ext cx="842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Plazos medios de pago en días de las </a:t>
            </a:r>
            <a:r>
              <a:rPr lang="es-ES" b="1" dirty="0" smtClean="0"/>
              <a:t>grandes empresas </a:t>
            </a:r>
            <a:r>
              <a:rPr lang="es-ES" b="1" dirty="0"/>
              <a:t>(clientes de los encuestados)</a:t>
            </a:r>
            <a:endParaRPr lang="ca-ES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7487974" y="1861567"/>
            <a:ext cx="2418027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u="sng" dirty="0"/>
              <a:t>Plazo legal</a:t>
            </a:r>
          </a:p>
          <a:p>
            <a:pPr algn="ctr">
              <a:spcBef>
                <a:spcPct val="50000"/>
              </a:spcBef>
            </a:pPr>
            <a:r>
              <a:rPr lang="es-ES" sz="2000" b="1" u="sng" dirty="0"/>
              <a:t>2018:</a:t>
            </a:r>
          </a:p>
          <a:p>
            <a:pPr algn="ctr">
              <a:spcBef>
                <a:spcPct val="50000"/>
              </a:spcBef>
            </a:pPr>
            <a:r>
              <a:rPr lang="es-ES" sz="2800" b="1" dirty="0"/>
              <a:t>60 días</a:t>
            </a:r>
            <a:endParaRPr lang="es-ES" sz="1600" b="1" dirty="0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/>
        </p:nvGraphicFramePr>
        <p:xfrm>
          <a:off x="1062832" y="1728788"/>
          <a:ext cx="7780336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07339" y="1341438"/>
            <a:ext cx="842354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92E05"/>
              </a:buClr>
              <a:buFont typeface="Wingdings" pitchFamily="2" charset="2"/>
              <a:buChar char="Ø"/>
            </a:pPr>
            <a:r>
              <a:rPr lang="es-ES" b="1" dirty="0"/>
              <a:t> Evolución de los plazos de </a:t>
            </a:r>
            <a:r>
              <a:rPr lang="es-ES" b="1" dirty="0" smtClean="0"/>
              <a:t>pago </a:t>
            </a:r>
            <a:r>
              <a:rPr lang="es-ES" b="1" dirty="0"/>
              <a:t>con el sector público 2017-2018 </a:t>
            </a:r>
            <a:endParaRPr lang="ca-ES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07340" y="765176"/>
            <a:ext cx="694279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>
                <a:solidFill>
                  <a:srgbClr val="5F5F5F"/>
                </a:solidFill>
              </a:rPr>
              <a:t>RESULTADOS ENCUESTA</a:t>
            </a:r>
            <a:endParaRPr lang="es-ES" b="1">
              <a:solidFill>
                <a:srgbClr val="5F5F5F"/>
              </a:solidFill>
            </a:endParaRP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428229" y="6582183"/>
            <a:ext cx="2831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solidFill>
                  <a:srgbClr val="5F5F5F"/>
                </a:solidFill>
                <a:ea typeface="Times New Roman" pitchFamily="18" charset="0"/>
                <a:cs typeface="Arial" charset="0"/>
              </a:rPr>
              <a:t>Fuente: Departamento Estudios PMcM</a:t>
            </a:r>
            <a:endParaRPr lang="es-ES" sz="2400">
              <a:solidFill>
                <a:srgbClr val="5F5F5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3018221" y="2928934"/>
            <a:ext cx="2244344" cy="1588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339956" y="3286124"/>
            <a:ext cx="1083476" cy="1588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6500824" y="3786190"/>
            <a:ext cx="1083476" cy="1588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1 Gráfico"/>
          <p:cNvGraphicFramePr>
            <a:graphicFrameLocks/>
          </p:cNvGraphicFramePr>
          <p:nvPr/>
        </p:nvGraphicFramePr>
        <p:xfrm>
          <a:off x="1527175" y="1728788"/>
          <a:ext cx="685165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ció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Presentación2</Template>
  <TotalTime>3410</TotalTime>
  <Words>689</Words>
  <Application>Microsoft Office PowerPoint</Application>
  <PresentationFormat>A4 (210 x 297 mm)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Presentación2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Vista BlackX by NeoPhyTe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Anabel Palacio</cp:lastModifiedBy>
  <cp:revision>289</cp:revision>
  <dcterms:created xsi:type="dcterms:W3CDTF">2009-11-09T10:34:51Z</dcterms:created>
  <dcterms:modified xsi:type="dcterms:W3CDTF">2019-02-22T09:59:37Z</dcterms:modified>
</cp:coreProperties>
</file>