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4" r:id="rId1"/>
  </p:sldMasterIdLst>
  <p:notesMasterIdLst>
    <p:notesMasterId r:id="rId46"/>
  </p:notesMasterIdLst>
  <p:sldIdLst>
    <p:sldId id="302" r:id="rId2"/>
    <p:sldId id="259" r:id="rId3"/>
    <p:sldId id="257" r:id="rId4"/>
    <p:sldId id="258" r:id="rId5"/>
    <p:sldId id="260" r:id="rId6"/>
    <p:sldId id="275"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garcia maestre" initials="Mgm" lastIdx="1" clrIdx="0">
    <p:extLst>
      <p:ext uri="{19B8F6BF-5375-455C-9EA6-DF929625EA0E}">
        <p15:presenceInfo xmlns:p15="http://schemas.microsoft.com/office/powerpoint/2012/main" xmlns="" userId="edb3fda2b91629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5"/>
    <p:restoredTop sz="94704"/>
  </p:normalViewPr>
  <p:slideViewPr>
    <p:cSldViewPr snapToGrid="0" snapToObjects="1">
      <p:cViewPr varScale="1">
        <p:scale>
          <a:sx n="86" d="100"/>
          <a:sy n="86" d="100"/>
        </p:scale>
        <p:origin x="-30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Hoja1!$B$1</c:f>
              <c:strCache>
                <c:ptCount val="1"/>
                <c:pt idx="0">
                  <c:v>Datos definitivos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Año 2019</c:v>
                </c:pt>
                <c:pt idx="1">
                  <c:v>Año 2020</c:v>
                </c:pt>
                <c:pt idx="2">
                  <c:v>Año 2021</c:v>
                </c:pt>
                <c:pt idx="3">
                  <c:v>Año 2022</c:v>
                </c:pt>
                <c:pt idx="4">
                  <c:v>Año 2023</c:v>
                </c:pt>
              </c:strCache>
            </c:strRef>
          </c:cat>
          <c:val>
            <c:numRef>
              <c:f>Hoja1!$B$2:$B$6</c:f>
              <c:numCache>
                <c:formatCode>General</c:formatCode>
                <c:ptCount val="5"/>
                <c:pt idx="0">
                  <c:v>70</c:v>
                </c:pt>
              </c:numCache>
            </c:numRef>
          </c:val>
          <c:extLst xmlns:c16r2="http://schemas.microsoft.com/office/drawing/2015/06/chart">
            <c:ext xmlns:c16="http://schemas.microsoft.com/office/drawing/2014/chart" uri="{C3380CC4-5D6E-409C-BE32-E72D297353CC}">
              <c16:uniqueId val="{00000000-F91A-40A6-8ACC-B656028E8018}"/>
            </c:ext>
          </c:extLst>
        </c:ser>
        <c:ser>
          <c:idx val="1"/>
          <c:order val="1"/>
          <c:tx>
            <c:strRef>
              <c:f>Hoja1!$C$1</c:f>
              <c:strCache>
                <c:ptCount val="1"/>
                <c:pt idx="0">
                  <c:v>Proyección</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Año 2019</c:v>
                </c:pt>
                <c:pt idx="1">
                  <c:v>Año 2020</c:v>
                </c:pt>
                <c:pt idx="2">
                  <c:v>Año 2021</c:v>
                </c:pt>
                <c:pt idx="3">
                  <c:v>Año 2022</c:v>
                </c:pt>
                <c:pt idx="4">
                  <c:v>Año 2023</c:v>
                </c:pt>
              </c:strCache>
            </c:strRef>
          </c:cat>
          <c:val>
            <c:numRef>
              <c:f>Hoja1!$C$2:$C$6</c:f>
              <c:numCache>
                <c:formatCode>General</c:formatCode>
                <c:ptCount val="5"/>
                <c:pt idx="1">
                  <c:v>49</c:v>
                </c:pt>
                <c:pt idx="2">
                  <c:v>80</c:v>
                </c:pt>
                <c:pt idx="3">
                  <c:v>66</c:v>
                </c:pt>
                <c:pt idx="4">
                  <c:v>81</c:v>
                </c:pt>
              </c:numCache>
            </c:numRef>
          </c:val>
          <c:extLst xmlns:c16r2="http://schemas.microsoft.com/office/drawing/2015/06/chart">
            <c:ext xmlns:c16="http://schemas.microsoft.com/office/drawing/2014/chart" uri="{C3380CC4-5D6E-409C-BE32-E72D297353CC}">
              <c16:uniqueId val="{00000001-F91A-40A6-8ACC-B656028E8018}"/>
            </c:ext>
          </c:extLst>
        </c:ser>
        <c:ser>
          <c:idx val="2"/>
          <c:order val="2"/>
          <c:tx>
            <c:strRef>
              <c:f>Hoja1!$D$1</c:f>
              <c:strCache>
                <c:ptCount val="1"/>
                <c:pt idx="0">
                  <c:v>Forzosas</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Año 2019</c:v>
                </c:pt>
                <c:pt idx="1">
                  <c:v>Año 2020</c:v>
                </c:pt>
                <c:pt idx="2">
                  <c:v>Año 2021</c:v>
                </c:pt>
                <c:pt idx="3">
                  <c:v>Año 2022</c:v>
                </c:pt>
                <c:pt idx="4">
                  <c:v>Año 2023</c:v>
                </c:pt>
              </c:strCache>
            </c:strRef>
          </c:cat>
          <c:val>
            <c:numRef>
              <c:f>Hoja1!$D$2:$D$6</c:f>
              <c:numCache>
                <c:formatCode>General</c:formatCode>
                <c:ptCount val="5"/>
                <c:pt idx="1">
                  <c:v>35</c:v>
                </c:pt>
                <c:pt idx="2">
                  <c:v>61</c:v>
                </c:pt>
                <c:pt idx="3">
                  <c:v>50</c:v>
                </c:pt>
                <c:pt idx="4">
                  <c:v>62</c:v>
                </c:pt>
              </c:numCache>
            </c:numRef>
          </c:val>
          <c:extLst xmlns:c16r2="http://schemas.microsoft.com/office/drawing/2015/06/chart">
            <c:ext xmlns:c16="http://schemas.microsoft.com/office/drawing/2014/chart" uri="{C3380CC4-5D6E-409C-BE32-E72D297353CC}">
              <c16:uniqueId val="{00000002-F91A-40A6-8ACC-B656028E8018}"/>
            </c:ext>
          </c:extLst>
        </c:ser>
        <c:dLbls>
          <c:showVal val="1"/>
        </c:dLbls>
        <c:gapWidth val="219"/>
        <c:overlap val="-27"/>
        <c:axId val="339880960"/>
        <c:axId val="143790848"/>
      </c:barChart>
      <c:catAx>
        <c:axId val="339880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43790848"/>
        <c:crosses val="autoZero"/>
        <c:auto val="1"/>
        <c:lblAlgn val="ctr"/>
        <c:lblOffset val="100"/>
      </c:catAx>
      <c:valAx>
        <c:axId val="14379084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dirty="0"/>
                  <a:t>Jubilaciones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398809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1-13T14:38:18.625" idx="1">
    <p:pos x="10" y="10"/>
    <p:text/>
    <p:extLst>
      <p:ext uri="{C676402C-5697-4E1C-873F-D02D1690AC5C}">
        <p15:threadingInfo xmlns:p15="http://schemas.microsoft.com/office/powerpoint/2012/main" xmlns=""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58026-EA03-2046-8248-7A53DBEE4A99}" type="doc">
      <dgm:prSet loTypeId="urn:microsoft.com/office/officeart/2005/8/layout/chevron1" loCatId="" qsTypeId="urn:microsoft.com/office/officeart/2005/8/quickstyle/simple3" qsCatId="simple" csTypeId="urn:microsoft.com/office/officeart/2005/8/colors/accent1_2" csCatId="accent1" phldr="1"/>
      <dgm:spPr/>
    </dgm:pt>
    <dgm:pt modelId="{FC3A1588-3B50-7A4E-8EEA-F9093EB7A43E}">
      <dgm:prSet phldrT="[Texto]" custT="1"/>
      <dgm:spPr/>
      <dgm:t>
        <a:bodyPr/>
        <a:lstStyle/>
        <a:p>
          <a:r>
            <a:rPr lang="es-ES" sz="1800" b="1" i="0" dirty="0">
              <a:latin typeface="Bookman Old Style" panose="02050604050505020204" pitchFamily="18" charset="0"/>
            </a:rPr>
            <a:t>Juez</a:t>
          </a:r>
        </a:p>
      </dgm:t>
    </dgm:pt>
    <dgm:pt modelId="{8C46C58F-7328-BF41-81B8-856D7E28BC3E}" type="parTrans" cxnId="{E0BA556E-9FA5-2740-9964-B0F9320D22FC}">
      <dgm:prSet/>
      <dgm:spPr/>
      <dgm:t>
        <a:bodyPr/>
        <a:lstStyle/>
        <a:p>
          <a:endParaRPr lang="es-ES" sz="1800"/>
        </a:p>
      </dgm:t>
    </dgm:pt>
    <dgm:pt modelId="{57611B46-B023-7248-925F-D8ADA3EE2F4E}" type="sibTrans" cxnId="{E0BA556E-9FA5-2740-9964-B0F9320D22FC}">
      <dgm:prSet/>
      <dgm:spPr/>
      <dgm:t>
        <a:bodyPr/>
        <a:lstStyle/>
        <a:p>
          <a:endParaRPr lang="es-ES" sz="1800"/>
        </a:p>
      </dgm:t>
    </dgm:pt>
    <dgm:pt modelId="{C68E9169-5DCF-F34C-8C2D-4A682EB6AE61}">
      <dgm:prSet phldrT="[Texto]" custT="1"/>
      <dgm:spPr/>
      <dgm:t>
        <a:bodyPr/>
        <a:lstStyle/>
        <a:p>
          <a:r>
            <a:rPr lang="es-ES" sz="1800" b="1" i="0" dirty="0">
              <a:latin typeface="Bookman Old Style" panose="02050604050505020204" pitchFamily="18" charset="0"/>
            </a:rPr>
            <a:t>Magistrado</a:t>
          </a:r>
        </a:p>
      </dgm:t>
    </dgm:pt>
    <dgm:pt modelId="{F957FD9A-0A46-4647-8CB5-5859BDAEFAE2}" type="parTrans" cxnId="{BE6C1BA1-E521-7F47-842D-406AF33DF769}">
      <dgm:prSet/>
      <dgm:spPr/>
      <dgm:t>
        <a:bodyPr/>
        <a:lstStyle/>
        <a:p>
          <a:endParaRPr lang="es-ES" sz="1800"/>
        </a:p>
      </dgm:t>
    </dgm:pt>
    <dgm:pt modelId="{51DFE183-C111-9845-A617-465DA7A18951}" type="sibTrans" cxnId="{BE6C1BA1-E521-7F47-842D-406AF33DF769}">
      <dgm:prSet/>
      <dgm:spPr/>
      <dgm:t>
        <a:bodyPr/>
        <a:lstStyle/>
        <a:p>
          <a:endParaRPr lang="es-ES" sz="1800"/>
        </a:p>
      </dgm:t>
    </dgm:pt>
    <dgm:pt modelId="{B7FC657E-F14A-944E-A7B2-22B1EC064C63}">
      <dgm:prSet phldrT="[Texto]" custT="1"/>
      <dgm:spPr/>
      <dgm:t>
        <a:bodyPr/>
        <a:lstStyle/>
        <a:p>
          <a:r>
            <a:rPr lang="es-ES" sz="1800" b="1" i="0" dirty="0">
              <a:latin typeface="Bookman Old Style" panose="02050604050505020204" pitchFamily="18" charset="0"/>
            </a:rPr>
            <a:t>Magistrado del Tribunal Supremo</a:t>
          </a:r>
        </a:p>
      </dgm:t>
    </dgm:pt>
    <dgm:pt modelId="{98E03FDA-3471-0F4E-BA53-FB4F984C15D0}" type="parTrans" cxnId="{0D1B028B-03CE-3441-8DD6-737855991638}">
      <dgm:prSet/>
      <dgm:spPr/>
      <dgm:t>
        <a:bodyPr/>
        <a:lstStyle/>
        <a:p>
          <a:endParaRPr lang="es-ES" sz="1800"/>
        </a:p>
      </dgm:t>
    </dgm:pt>
    <dgm:pt modelId="{2B1F4708-EBB3-C749-91A2-7F5BB81EADA9}" type="sibTrans" cxnId="{0D1B028B-03CE-3441-8DD6-737855991638}">
      <dgm:prSet/>
      <dgm:spPr/>
      <dgm:t>
        <a:bodyPr/>
        <a:lstStyle/>
        <a:p>
          <a:endParaRPr lang="es-ES" sz="1800"/>
        </a:p>
      </dgm:t>
    </dgm:pt>
    <dgm:pt modelId="{A397463F-322A-6F4A-90DF-C940EB64A75C}" type="pres">
      <dgm:prSet presAssocID="{C6558026-EA03-2046-8248-7A53DBEE4A99}" presName="Name0" presStyleCnt="0">
        <dgm:presLayoutVars>
          <dgm:dir/>
          <dgm:animLvl val="lvl"/>
          <dgm:resizeHandles val="exact"/>
        </dgm:presLayoutVars>
      </dgm:prSet>
      <dgm:spPr/>
    </dgm:pt>
    <dgm:pt modelId="{6BF12995-F7B0-B14D-9A07-73711966FC47}" type="pres">
      <dgm:prSet presAssocID="{FC3A1588-3B50-7A4E-8EEA-F9093EB7A43E}" presName="parTxOnly" presStyleLbl="node1" presStyleIdx="0" presStyleCnt="3">
        <dgm:presLayoutVars>
          <dgm:chMax val="0"/>
          <dgm:chPref val="0"/>
          <dgm:bulletEnabled val="1"/>
        </dgm:presLayoutVars>
      </dgm:prSet>
      <dgm:spPr/>
      <dgm:t>
        <a:bodyPr/>
        <a:lstStyle/>
        <a:p>
          <a:endParaRPr lang="es-ES"/>
        </a:p>
      </dgm:t>
    </dgm:pt>
    <dgm:pt modelId="{CAE3D50C-9752-8C43-8152-3D6D81BF3795}" type="pres">
      <dgm:prSet presAssocID="{57611B46-B023-7248-925F-D8ADA3EE2F4E}" presName="parTxOnlySpace" presStyleCnt="0"/>
      <dgm:spPr/>
    </dgm:pt>
    <dgm:pt modelId="{70ACE278-C846-6249-BDE5-45009742786D}" type="pres">
      <dgm:prSet presAssocID="{C68E9169-5DCF-F34C-8C2D-4A682EB6AE61}" presName="parTxOnly" presStyleLbl="node1" presStyleIdx="1" presStyleCnt="3">
        <dgm:presLayoutVars>
          <dgm:chMax val="0"/>
          <dgm:chPref val="0"/>
          <dgm:bulletEnabled val="1"/>
        </dgm:presLayoutVars>
      </dgm:prSet>
      <dgm:spPr/>
      <dgm:t>
        <a:bodyPr/>
        <a:lstStyle/>
        <a:p>
          <a:endParaRPr lang="es-ES"/>
        </a:p>
      </dgm:t>
    </dgm:pt>
    <dgm:pt modelId="{D3523130-E18C-4F40-A581-354C9778535F}" type="pres">
      <dgm:prSet presAssocID="{51DFE183-C111-9845-A617-465DA7A18951}" presName="parTxOnlySpace" presStyleCnt="0"/>
      <dgm:spPr/>
    </dgm:pt>
    <dgm:pt modelId="{8A15BBE6-36F4-1F47-9B01-B53D231027A6}" type="pres">
      <dgm:prSet presAssocID="{B7FC657E-F14A-944E-A7B2-22B1EC064C63}" presName="parTxOnly" presStyleLbl="node1" presStyleIdx="2" presStyleCnt="3">
        <dgm:presLayoutVars>
          <dgm:chMax val="0"/>
          <dgm:chPref val="0"/>
          <dgm:bulletEnabled val="1"/>
        </dgm:presLayoutVars>
      </dgm:prSet>
      <dgm:spPr/>
      <dgm:t>
        <a:bodyPr/>
        <a:lstStyle/>
        <a:p>
          <a:endParaRPr lang="es-ES"/>
        </a:p>
      </dgm:t>
    </dgm:pt>
  </dgm:ptLst>
  <dgm:cxnLst>
    <dgm:cxn modelId="{0D1B028B-03CE-3441-8DD6-737855991638}" srcId="{C6558026-EA03-2046-8248-7A53DBEE4A99}" destId="{B7FC657E-F14A-944E-A7B2-22B1EC064C63}" srcOrd="2" destOrd="0" parTransId="{98E03FDA-3471-0F4E-BA53-FB4F984C15D0}" sibTransId="{2B1F4708-EBB3-C749-91A2-7F5BB81EADA9}"/>
    <dgm:cxn modelId="{48B95789-162C-E240-B042-B20C64D3978A}" type="presOf" srcId="{FC3A1588-3B50-7A4E-8EEA-F9093EB7A43E}" destId="{6BF12995-F7B0-B14D-9A07-73711966FC47}" srcOrd="0" destOrd="0" presId="urn:microsoft.com/office/officeart/2005/8/layout/chevron1"/>
    <dgm:cxn modelId="{75A436CF-2133-8749-89C4-C21A367CC425}" type="presOf" srcId="{C6558026-EA03-2046-8248-7A53DBEE4A99}" destId="{A397463F-322A-6F4A-90DF-C940EB64A75C}" srcOrd="0" destOrd="0" presId="urn:microsoft.com/office/officeart/2005/8/layout/chevron1"/>
    <dgm:cxn modelId="{E0BA556E-9FA5-2740-9964-B0F9320D22FC}" srcId="{C6558026-EA03-2046-8248-7A53DBEE4A99}" destId="{FC3A1588-3B50-7A4E-8EEA-F9093EB7A43E}" srcOrd="0" destOrd="0" parTransId="{8C46C58F-7328-BF41-81B8-856D7E28BC3E}" sibTransId="{57611B46-B023-7248-925F-D8ADA3EE2F4E}"/>
    <dgm:cxn modelId="{08A2E20D-32FB-CF45-9E20-D5190479CB7A}" type="presOf" srcId="{B7FC657E-F14A-944E-A7B2-22B1EC064C63}" destId="{8A15BBE6-36F4-1F47-9B01-B53D231027A6}" srcOrd="0" destOrd="0" presId="urn:microsoft.com/office/officeart/2005/8/layout/chevron1"/>
    <dgm:cxn modelId="{BE6C1BA1-E521-7F47-842D-406AF33DF769}" srcId="{C6558026-EA03-2046-8248-7A53DBEE4A99}" destId="{C68E9169-5DCF-F34C-8C2D-4A682EB6AE61}" srcOrd="1" destOrd="0" parTransId="{F957FD9A-0A46-4647-8CB5-5859BDAEFAE2}" sibTransId="{51DFE183-C111-9845-A617-465DA7A18951}"/>
    <dgm:cxn modelId="{B8BACB6C-4E2A-194D-B0D5-D06C8FB80368}" type="presOf" srcId="{C68E9169-5DCF-F34C-8C2D-4A682EB6AE61}" destId="{70ACE278-C846-6249-BDE5-45009742786D}" srcOrd="0" destOrd="0" presId="urn:microsoft.com/office/officeart/2005/8/layout/chevron1"/>
    <dgm:cxn modelId="{33FD9D38-E8F9-824D-9715-688CD3327D21}" type="presParOf" srcId="{A397463F-322A-6F4A-90DF-C940EB64A75C}" destId="{6BF12995-F7B0-B14D-9A07-73711966FC47}" srcOrd="0" destOrd="0" presId="urn:microsoft.com/office/officeart/2005/8/layout/chevron1"/>
    <dgm:cxn modelId="{295A3ADD-B59C-C04D-99CD-E4F6E69BD7C5}" type="presParOf" srcId="{A397463F-322A-6F4A-90DF-C940EB64A75C}" destId="{CAE3D50C-9752-8C43-8152-3D6D81BF3795}" srcOrd="1" destOrd="0" presId="urn:microsoft.com/office/officeart/2005/8/layout/chevron1"/>
    <dgm:cxn modelId="{59E35030-8B86-5047-8E05-AEF52101CA1F}" type="presParOf" srcId="{A397463F-322A-6F4A-90DF-C940EB64A75C}" destId="{70ACE278-C846-6249-BDE5-45009742786D}" srcOrd="2" destOrd="0" presId="urn:microsoft.com/office/officeart/2005/8/layout/chevron1"/>
    <dgm:cxn modelId="{EAEF5EDD-A1FD-3A4F-A8F9-351B50ECF0FC}" type="presParOf" srcId="{A397463F-322A-6F4A-90DF-C940EB64A75C}" destId="{D3523130-E18C-4F40-A581-354C9778535F}" srcOrd="3" destOrd="0" presId="urn:microsoft.com/office/officeart/2005/8/layout/chevron1"/>
    <dgm:cxn modelId="{7925B4E4-A4C0-1742-AF82-7691A194BC02}" type="presParOf" srcId="{A397463F-322A-6F4A-90DF-C940EB64A75C}" destId="{8A15BBE6-36F4-1F47-9B01-B53D231027A6}"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12995-F7B0-B14D-9A07-73711966FC47}">
      <dsp:nvSpPr>
        <dsp:cNvPr id="0" name=""/>
        <dsp:cNvSpPr/>
      </dsp:nvSpPr>
      <dsp:spPr>
        <a:xfrm>
          <a:off x="2123" y="745398"/>
          <a:ext cx="2586568" cy="1034627"/>
        </a:xfrm>
        <a:prstGeom prst="chevron">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i="0" kern="1200" dirty="0">
              <a:latin typeface="Bookman Old Style" panose="02050604050505020204" pitchFamily="18" charset="0"/>
            </a:rPr>
            <a:t>Juez</a:t>
          </a:r>
        </a:p>
      </dsp:txBody>
      <dsp:txXfrm>
        <a:off x="2123" y="745398"/>
        <a:ext cx="2586568" cy="1034627"/>
      </dsp:txXfrm>
    </dsp:sp>
    <dsp:sp modelId="{70ACE278-C846-6249-BDE5-45009742786D}">
      <dsp:nvSpPr>
        <dsp:cNvPr id="0" name=""/>
        <dsp:cNvSpPr/>
      </dsp:nvSpPr>
      <dsp:spPr>
        <a:xfrm>
          <a:off x="2330034" y="745398"/>
          <a:ext cx="2586568" cy="1034627"/>
        </a:xfrm>
        <a:prstGeom prst="chevron">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i="0" kern="1200" dirty="0">
              <a:latin typeface="Bookman Old Style" panose="02050604050505020204" pitchFamily="18" charset="0"/>
            </a:rPr>
            <a:t>Magistrado</a:t>
          </a:r>
        </a:p>
      </dsp:txBody>
      <dsp:txXfrm>
        <a:off x="2330034" y="745398"/>
        <a:ext cx="2586568" cy="1034627"/>
      </dsp:txXfrm>
    </dsp:sp>
    <dsp:sp modelId="{8A15BBE6-36F4-1F47-9B01-B53D231027A6}">
      <dsp:nvSpPr>
        <dsp:cNvPr id="0" name=""/>
        <dsp:cNvSpPr/>
      </dsp:nvSpPr>
      <dsp:spPr>
        <a:xfrm>
          <a:off x="4657946" y="745398"/>
          <a:ext cx="2586568" cy="1034627"/>
        </a:xfrm>
        <a:prstGeom prst="chevron">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i="0" kern="1200" dirty="0">
              <a:latin typeface="Bookman Old Style" panose="02050604050505020204" pitchFamily="18" charset="0"/>
            </a:rPr>
            <a:t>Magistrado del Tribunal Supremo</a:t>
          </a:r>
        </a:p>
      </dsp:txBody>
      <dsp:txXfrm>
        <a:off x="4657946" y="745398"/>
        <a:ext cx="2586568" cy="10346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45B12-181C-B64F-B91F-B8CEE5E4955B}" type="datetimeFigureOut">
              <a:rPr lang="es-ES" smtClean="0"/>
              <a:pPr/>
              <a:t>15/01/2020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B997D-BFB5-5445-9BF6-85114363FE41}" type="slidenum">
              <a:rPr lang="es-ES" smtClean="0"/>
              <a:pPr/>
              <a:t>‹Nº›</a:t>
            </a:fld>
            <a:endParaRPr lang="es-ES"/>
          </a:p>
        </p:txBody>
      </p:sp>
    </p:spTree>
    <p:extLst>
      <p:ext uri="{BB962C8B-B14F-4D97-AF65-F5344CB8AC3E}">
        <p14:creationId xmlns:p14="http://schemas.microsoft.com/office/powerpoint/2010/main" xmlns="" val="14881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7DB997D-BFB5-5445-9BF6-85114363FE41}" type="slidenum">
              <a:rPr lang="es-ES" smtClean="0"/>
              <a:pPr/>
              <a:t>1</a:t>
            </a:fld>
            <a:endParaRPr lang="es-ES"/>
          </a:p>
        </p:txBody>
      </p:sp>
    </p:spTree>
    <p:extLst>
      <p:ext uri="{BB962C8B-B14F-4D97-AF65-F5344CB8AC3E}">
        <p14:creationId xmlns:p14="http://schemas.microsoft.com/office/powerpoint/2010/main" xmlns="" val="73852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7DB997D-BFB5-5445-9BF6-85114363FE41}" type="slidenum">
              <a:rPr lang="es-ES" smtClean="0"/>
              <a:pPr/>
              <a:t>21</a:t>
            </a:fld>
            <a:endParaRPr lang="es-ES"/>
          </a:p>
        </p:txBody>
      </p:sp>
    </p:spTree>
    <p:extLst>
      <p:ext uri="{BB962C8B-B14F-4D97-AF65-F5344CB8AC3E}">
        <p14:creationId xmlns:p14="http://schemas.microsoft.com/office/powerpoint/2010/main" xmlns="" val="7383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7DB997D-BFB5-5445-9BF6-85114363FE41}" type="slidenum">
              <a:rPr lang="es-ES" smtClean="0"/>
              <a:pPr/>
              <a:t>44</a:t>
            </a:fld>
            <a:endParaRPr lang="es-ES"/>
          </a:p>
        </p:txBody>
      </p:sp>
    </p:spTree>
    <p:extLst>
      <p:ext uri="{BB962C8B-B14F-4D97-AF65-F5344CB8AC3E}">
        <p14:creationId xmlns:p14="http://schemas.microsoft.com/office/powerpoint/2010/main" xmlns="" val="90730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73ED0CC-082F-4160-86E5-0D6041F12778}" type="datetime1">
              <a:rPr lang="en-US" smtClean="0"/>
              <a:pPr/>
              <a:t>1/15/2020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426520352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37626093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888741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33258059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73ED0CC-082F-4160-86E5-0D6041F12778}" type="datetime1">
              <a:rPr lang="en-US" smtClean="0"/>
              <a:pPr/>
              <a:t>1/15/2020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122656677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40211512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1070087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pPr/>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2079385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pPr/>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11702371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073ED0CC-082F-4160-86E5-0D6041F12778}" type="datetime1">
              <a:rPr lang="en-US" smtClean="0"/>
              <a:pPr/>
              <a:t>1/15/2020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A98EE3D-8CD1-4C3F-BD1C-C98C9596463C}" type="slidenum">
              <a:rPr lang="en-US" smtClean="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450048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73ED0CC-082F-4160-86E5-0D6041F12778}" type="datetime1">
              <a:rPr lang="en-US" smtClean="0"/>
              <a:pPr/>
              <a:t>1/15/2020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A98EE3D-8CD1-4C3F-BD1C-C98C9596463C}" type="slidenum">
              <a:rPr lang="en-US" smtClean="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9787230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73ED0CC-082F-4160-86E5-0D6041F12778}" type="datetime1">
              <a:rPr lang="en-US" smtClean="0"/>
              <a:pPr/>
              <a:t>1/15/2020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xmlns="" val="163303098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9.png"/><Relationship Id="rId7" Type="http://schemas.openxmlformats.org/officeDocument/2006/relationships/slide" Target="slide2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D853F2F-51B2-4043-9363-3B7B98C09F53}"/>
              </a:ext>
            </a:extLst>
          </p:cNvPr>
          <p:cNvPicPr>
            <a:picLocks noChangeAspect="1"/>
          </p:cNvPicPr>
          <p:nvPr/>
        </p:nvPicPr>
        <p:blipFill rotWithShape="1">
          <a:blip r:embed="rId3">
            <a:alphaModFix amt="69000"/>
          </a:blip>
          <a:srcRect l="18431"/>
          <a:stretch/>
        </p:blipFill>
        <p:spPr>
          <a:xfrm>
            <a:off x="1" y="0"/>
            <a:ext cx="12192000" cy="6858000"/>
          </a:xfrm>
          <a:prstGeom prst="rect">
            <a:avLst/>
          </a:prstGeom>
        </p:spPr>
      </p:pic>
      <p:sp>
        <p:nvSpPr>
          <p:cNvPr id="6" name="Rectángulo 5">
            <a:extLst>
              <a:ext uri="{FF2B5EF4-FFF2-40B4-BE49-F238E27FC236}">
                <a16:creationId xmlns:a16="http://schemas.microsoft.com/office/drawing/2014/main" xmlns="" id="{AA930553-78DB-401E-ADE8-216614F84D45}"/>
              </a:ext>
            </a:extLst>
          </p:cNvPr>
          <p:cNvSpPr/>
          <p:nvPr/>
        </p:nvSpPr>
        <p:spPr>
          <a:xfrm>
            <a:off x="2386818" y="714327"/>
            <a:ext cx="7418363" cy="1323439"/>
          </a:xfrm>
          <a:prstGeom prst="rect">
            <a:avLst/>
          </a:prstGeom>
        </p:spPr>
        <p:txBody>
          <a:bodyPr wrap="square">
            <a:spAutoFit/>
          </a:bodyPr>
          <a:lstStyle/>
          <a:p>
            <a:pPr algn="ctr"/>
            <a:r>
              <a:rPr lang="es-ES" sz="4000" b="1" dirty="0">
                <a:latin typeface="Bookman Old Style" panose="02050604050505020204" pitchFamily="18" charset="0"/>
              </a:rPr>
              <a:t>El acceso a la categoría de Magistrado por escalafón</a:t>
            </a:r>
          </a:p>
        </p:txBody>
      </p:sp>
      <p:sp>
        <p:nvSpPr>
          <p:cNvPr id="7" name="CuadroTexto 6">
            <a:extLst>
              <a:ext uri="{FF2B5EF4-FFF2-40B4-BE49-F238E27FC236}">
                <a16:creationId xmlns:a16="http://schemas.microsoft.com/office/drawing/2014/main" xmlns="" id="{7A1A804D-078D-46AA-9677-ED721CA0ED01}"/>
              </a:ext>
            </a:extLst>
          </p:cNvPr>
          <p:cNvSpPr txBox="1"/>
          <p:nvPr/>
        </p:nvSpPr>
        <p:spPr>
          <a:xfrm flipH="1">
            <a:off x="3798277" y="6028638"/>
            <a:ext cx="8186689" cy="1000274"/>
          </a:xfrm>
          <a:prstGeom prst="rect">
            <a:avLst/>
          </a:prstGeom>
          <a:noFill/>
        </p:spPr>
        <p:txBody>
          <a:bodyPr wrap="square" rtlCol="0">
            <a:spAutoFit/>
          </a:bodyPr>
          <a:lstStyle/>
          <a:p>
            <a:pPr algn="r">
              <a:spcBef>
                <a:spcPts val="600"/>
              </a:spcBef>
            </a:pPr>
            <a:r>
              <a:rPr lang="es-ES" b="1" dirty="0">
                <a:latin typeface="Bookman Old Style" panose="02050604050505020204" pitchFamily="18" charset="0"/>
              </a:rPr>
              <a:t>Sergio Oliva Parrilla</a:t>
            </a:r>
          </a:p>
          <a:p>
            <a:pPr algn="r">
              <a:spcBef>
                <a:spcPts val="600"/>
              </a:spcBef>
            </a:pPr>
            <a:r>
              <a:rPr lang="es-ES" b="1" dirty="0">
                <a:latin typeface="Bookman Old Style" panose="02050604050505020204" pitchFamily="18" charset="0"/>
              </a:rPr>
              <a:t>Asociación Judicial Francisco de Vitoria</a:t>
            </a:r>
          </a:p>
          <a:p>
            <a:endParaRPr lang="es-ES" dirty="0"/>
          </a:p>
        </p:txBody>
      </p:sp>
      <p:sp>
        <p:nvSpPr>
          <p:cNvPr id="8" name="Rectángulo 7">
            <a:extLst>
              <a:ext uri="{FF2B5EF4-FFF2-40B4-BE49-F238E27FC236}">
                <a16:creationId xmlns:a16="http://schemas.microsoft.com/office/drawing/2014/main" xmlns="" id="{0AF47045-6921-4153-905E-FFB4CA706C66}"/>
              </a:ext>
            </a:extLst>
          </p:cNvPr>
          <p:cNvSpPr/>
          <p:nvPr/>
        </p:nvSpPr>
        <p:spPr>
          <a:xfrm>
            <a:off x="2162069" y="2007581"/>
            <a:ext cx="8335936" cy="461665"/>
          </a:xfrm>
          <a:prstGeom prst="rect">
            <a:avLst/>
          </a:prstGeom>
        </p:spPr>
        <p:txBody>
          <a:bodyPr wrap="none">
            <a:spAutoFit/>
          </a:bodyPr>
          <a:lstStyle/>
          <a:p>
            <a:r>
              <a:rPr lang="es-ES" sz="2400" b="1" dirty="0">
                <a:latin typeface="Bookman Old Style" panose="02050604050505020204" pitchFamily="18" charset="0"/>
              </a:rPr>
              <a:t>Análisis del proceso de ascenso desde 2006 a 2019</a:t>
            </a:r>
          </a:p>
        </p:txBody>
      </p:sp>
    </p:spTree>
    <p:extLst>
      <p:ext uri="{BB962C8B-B14F-4D97-AF65-F5344CB8AC3E}">
        <p14:creationId xmlns:p14="http://schemas.microsoft.com/office/powerpoint/2010/main" xmlns="" val="366119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209ADBE-4724-314D-85E8-7C6A5C767ECA}"/>
              </a:ext>
            </a:extLst>
          </p:cNvPr>
          <p:cNvSpPr>
            <a:spLocks noGrp="1"/>
          </p:cNvSpPr>
          <p:nvPr>
            <p:ph type="title"/>
          </p:nvPr>
        </p:nvSpPr>
        <p:spPr>
          <a:xfrm>
            <a:off x="1066800" y="5562"/>
            <a:ext cx="10058400" cy="1371600"/>
          </a:xfrm>
        </p:spPr>
        <p:txBody>
          <a:bodyPr>
            <a:normAutofit/>
          </a:bodyPr>
          <a:lstStyle/>
          <a:p>
            <a:r>
              <a:rPr lang="es-ES" sz="4300" dirty="0">
                <a:latin typeface="Bookman Old Style" panose="02050604050505020204" pitchFamily="18" charset="0"/>
              </a:rPr>
              <a:t>2.3 Promoción 55ª</a:t>
            </a:r>
            <a:endParaRPr lang="es-ES" sz="4300" dirty="0"/>
          </a:p>
        </p:txBody>
      </p:sp>
      <p:pic>
        <p:nvPicPr>
          <p:cNvPr id="5" name="Imagen 4">
            <a:extLst>
              <a:ext uri="{FF2B5EF4-FFF2-40B4-BE49-F238E27FC236}">
                <a16:creationId xmlns:a16="http://schemas.microsoft.com/office/drawing/2014/main" xmlns="" id="{0AA80DD6-1F47-0541-8E27-9358EEBAFD2E}"/>
              </a:ext>
            </a:extLst>
          </p:cNvPr>
          <p:cNvPicPr>
            <a:picLocks noChangeAspect="1"/>
          </p:cNvPicPr>
          <p:nvPr/>
        </p:nvPicPr>
        <p:blipFill>
          <a:blip r:embed="rId2"/>
          <a:stretch>
            <a:fillRect/>
          </a:stretch>
        </p:blipFill>
        <p:spPr>
          <a:xfrm>
            <a:off x="2470555" y="1152524"/>
            <a:ext cx="7272741" cy="4968000"/>
          </a:xfrm>
          <a:prstGeom prst="rect">
            <a:avLst/>
          </a:prstGeom>
        </p:spPr>
      </p:pic>
      <p:grpSp>
        <p:nvGrpSpPr>
          <p:cNvPr id="6" name="Grupo 5">
            <a:extLst>
              <a:ext uri="{FF2B5EF4-FFF2-40B4-BE49-F238E27FC236}">
                <a16:creationId xmlns:a16="http://schemas.microsoft.com/office/drawing/2014/main" xmlns="" id="{3542B912-30FB-9A46-9A52-EFFAF93481BC}"/>
              </a:ext>
            </a:extLst>
          </p:cNvPr>
          <p:cNvGrpSpPr/>
          <p:nvPr/>
        </p:nvGrpSpPr>
        <p:grpSpPr>
          <a:xfrm>
            <a:off x="2470575" y="3058621"/>
            <a:ext cx="7272729" cy="774392"/>
            <a:chOff x="2559648" y="2814448"/>
            <a:chExt cx="7272729" cy="774392"/>
          </a:xfrm>
        </p:grpSpPr>
        <p:sp>
          <p:nvSpPr>
            <p:cNvPr id="7" name="Rectángulo redondeado 6">
              <a:extLst>
                <a:ext uri="{FF2B5EF4-FFF2-40B4-BE49-F238E27FC236}">
                  <a16:creationId xmlns:a16="http://schemas.microsoft.com/office/drawing/2014/main" xmlns="" id="{D6E94A54-FDB3-924F-9EA9-218161DA9809}"/>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A7C6778C-37AA-7948-BCC4-1839FEEB85D3}"/>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4,77 años</a:t>
              </a:r>
            </a:p>
          </p:txBody>
        </p:sp>
      </p:grpSp>
      <p:pic>
        <p:nvPicPr>
          <p:cNvPr id="9" name="Imagen 8">
            <a:extLst>
              <a:ext uri="{FF2B5EF4-FFF2-40B4-BE49-F238E27FC236}">
                <a16:creationId xmlns:a16="http://schemas.microsoft.com/office/drawing/2014/main" xmlns="" id="{B480352C-73F6-4E7C-9782-F11399800278}"/>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66365" y="201295"/>
            <a:ext cx="688340" cy="603250"/>
          </a:xfrm>
          <a:prstGeom prst="rect">
            <a:avLst/>
          </a:prstGeom>
          <a:noFill/>
        </p:spPr>
      </p:pic>
    </p:spTree>
    <p:extLst>
      <p:ext uri="{BB962C8B-B14F-4D97-AF65-F5344CB8AC3E}">
        <p14:creationId xmlns:p14="http://schemas.microsoft.com/office/powerpoint/2010/main" xmlns="" val="9655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1674878-F474-4F49-BB14-2C2707359FA8}"/>
              </a:ext>
            </a:extLst>
          </p:cNvPr>
          <p:cNvSpPr>
            <a:spLocks noGrp="1"/>
          </p:cNvSpPr>
          <p:nvPr>
            <p:ph type="title"/>
          </p:nvPr>
        </p:nvSpPr>
        <p:spPr>
          <a:xfrm>
            <a:off x="1066800" y="34478"/>
            <a:ext cx="10058400" cy="1371600"/>
          </a:xfrm>
        </p:spPr>
        <p:txBody>
          <a:bodyPr>
            <a:normAutofit/>
          </a:bodyPr>
          <a:lstStyle/>
          <a:p>
            <a:r>
              <a:rPr lang="es-ES" sz="4300" dirty="0">
                <a:latin typeface="Bookman Old Style" panose="02050604050505020204" pitchFamily="18" charset="0"/>
              </a:rPr>
              <a:t>2.4 Promoción 56ª</a:t>
            </a:r>
            <a:endParaRPr lang="es-ES" sz="4300" dirty="0"/>
          </a:p>
        </p:txBody>
      </p:sp>
      <p:pic>
        <p:nvPicPr>
          <p:cNvPr id="5" name="Imagen 4">
            <a:extLst>
              <a:ext uri="{FF2B5EF4-FFF2-40B4-BE49-F238E27FC236}">
                <a16:creationId xmlns:a16="http://schemas.microsoft.com/office/drawing/2014/main" xmlns="" id="{D8F48D68-3D70-D04B-9151-EBD816FBADEE}"/>
              </a:ext>
            </a:extLst>
          </p:cNvPr>
          <p:cNvPicPr>
            <a:picLocks noChangeAspect="1"/>
          </p:cNvPicPr>
          <p:nvPr/>
        </p:nvPicPr>
        <p:blipFill>
          <a:blip r:embed="rId2"/>
          <a:stretch>
            <a:fillRect/>
          </a:stretch>
        </p:blipFill>
        <p:spPr>
          <a:xfrm>
            <a:off x="2452827" y="1146064"/>
            <a:ext cx="7297829" cy="4968000"/>
          </a:xfrm>
          <a:prstGeom prst="rect">
            <a:avLst/>
          </a:prstGeom>
        </p:spPr>
      </p:pic>
      <p:grpSp>
        <p:nvGrpSpPr>
          <p:cNvPr id="6" name="Grupo 5">
            <a:extLst>
              <a:ext uri="{FF2B5EF4-FFF2-40B4-BE49-F238E27FC236}">
                <a16:creationId xmlns:a16="http://schemas.microsoft.com/office/drawing/2014/main" xmlns="" id="{B08D17B6-E6F5-EE44-8FA6-5A44B44F5E18}"/>
              </a:ext>
            </a:extLst>
          </p:cNvPr>
          <p:cNvGrpSpPr/>
          <p:nvPr/>
        </p:nvGrpSpPr>
        <p:grpSpPr>
          <a:xfrm>
            <a:off x="2484359" y="3050731"/>
            <a:ext cx="7272729" cy="774392"/>
            <a:chOff x="2559648" y="2814448"/>
            <a:chExt cx="7272729" cy="774392"/>
          </a:xfrm>
        </p:grpSpPr>
        <p:sp>
          <p:nvSpPr>
            <p:cNvPr id="7" name="Rectángulo redondeado 6">
              <a:extLst>
                <a:ext uri="{FF2B5EF4-FFF2-40B4-BE49-F238E27FC236}">
                  <a16:creationId xmlns:a16="http://schemas.microsoft.com/office/drawing/2014/main" xmlns="" id="{233215B2-CDF3-2340-91E2-32466AC76964}"/>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271CC97A-94A1-724B-9F6B-382415A00EAF}"/>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4,98 años</a:t>
              </a:r>
            </a:p>
          </p:txBody>
        </p:sp>
      </p:grpSp>
      <p:pic>
        <p:nvPicPr>
          <p:cNvPr id="9" name="Imagen 8">
            <a:extLst>
              <a:ext uri="{FF2B5EF4-FFF2-40B4-BE49-F238E27FC236}">
                <a16:creationId xmlns:a16="http://schemas.microsoft.com/office/drawing/2014/main" xmlns="" id="{87661112-7B4D-4796-87DF-874E5F486DAC}"/>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94501" y="173160"/>
            <a:ext cx="688340" cy="603250"/>
          </a:xfrm>
          <a:prstGeom prst="rect">
            <a:avLst/>
          </a:prstGeom>
          <a:noFill/>
        </p:spPr>
      </p:pic>
    </p:spTree>
    <p:extLst>
      <p:ext uri="{BB962C8B-B14F-4D97-AF65-F5344CB8AC3E}">
        <p14:creationId xmlns:p14="http://schemas.microsoft.com/office/powerpoint/2010/main" xmlns="" val="125454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A41C380-629C-0C4F-AF4D-AF17E32DAC04}"/>
              </a:ext>
            </a:extLst>
          </p:cNvPr>
          <p:cNvSpPr>
            <a:spLocks noGrp="1"/>
          </p:cNvSpPr>
          <p:nvPr>
            <p:ph type="title"/>
          </p:nvPr>
        </p:nvSpPr>
        <p:spPr>
          <a:xfrm>
            <a:off x="1066800" y="-4295"/>
            <a:ext cx="10058400" cy="1371600"/>
          </a:xfrm>
        </p:spPr>
        <p:txBody>
          <a:bodyPr>
            <a:normAutofit/>
          </a:bodyPr>
          <a:lstStyle/>
          <a:p>
            <a:r>
              <a:rPr lang="es-ES" sz="4300" dirty="0">
                <a:latin typeface="Bookman Old Style" panose="02050604050505020204" pitchFamily="18" charset="0"/>
              </a:rPr>
              <a:t>2.5 Promoción 57ª</a:t>
            </a:r>
            <a:endParaRPr lang="es-ES" sz="4300" dirty="0"/>
          </a:p>
        </p:txBody>
      </p:sp>
      <p:pic>
        <p:nvPicPr>
          <p:cNvPr id="6" name="Imagen 5">
            <a:extLst>
              <a:ext uri="{FF2B5EF4-FFF2-40B4-BE49-F238E27FC236}">
                <a16:creationId xmlns:a16="http://schemas.microsoft.com/office/drawing/2014/main" xmlns="" id="{8E5770D1-1B74-FD48-B881-0FAA5F844A2F}"/>
              </a:ext>
            </a:extLst>
          </p:cNvPr>
          <p:cNvPicPr>
            <a:picLocks noChangeAspect="1"/>
          </p:cNvPicPr>
          <p:nvPr/>
        </p:nvPicPr>
        <p:blipFill>
          <a:blip r:embed="rId2"/>
          <a:stretch>
            <a:fillRect/>
          </a:stretch>
        </p:blipFill>
        <p:spPr>
          <a:xfrm>
            <a:off x="2452826" y="1137527"/>
            <a:ext cx="7297829" cy="4968000"/>
          </a:xfrm>
          <a:prstGeom prst="rect">
            <a:avLst/>
          </a:prstGeom>
        </p:spPr>
      </p:pic>
      <p:grpSp>
        <p:nvGrpSpPr>
          <p:cNvPr id="7" name="Grupo 6">
            <a:extLst>
              <a:ext uri="{FF2B5EF4-FFF2-40B4-BE49-F238E27FC236}">
                <a16:creationId xmlns:a16="http://schemas.microsoft.com/office/drawing/2014/main" xmlns="" id="{24DECD54-B84C-5F46-836A-49301B8D4D5E}"/>
              </a:ext>
            </a:extLst>
          </p:cNvPr>
          <p:cNvGrpSpPr/>
          <p:nvPr/>
        </p:nvGrpSpPr>
        <p:grpSpPr>
          <a:xfrm>
            <a:off x="2468593" y="3050731"/>
            <a:ext cx="7272729" cy="774392"/>
            <a:chOff x="2559648" y="2814448"/>
            <a:chExt cx="7272729" cy="774392"/>
          </a:xfrm>
        </p:grpSpPr>
        <p:sp>
          <p:nvSpPr>
            <p:cNvPr id="8" name="Rectángulo redondeado 7">
              <a:extLst>
                <a:ext uri="{FF2B5EF4-FFF2-40B4-BE49-F238E27FC236}">
                  <a16:creationId xmlns:a16="http://schemas.microsoft.com/office/drawing/2014/main" xmlns="" id="{A8631EC2-EBEE-1F4A-BB0C-95880E7CE325}"/>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xmlns="" id="{AD895181-3298-4A43-B4E4-CA9B388E0D93}"/>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4,95 años</a:t>
              </a:r>
            </a:p>
          </p:txBody>
        </p:sp>
      </p:grpSp>
      <p:pic>
        <p:nvPicPr>
          <p:cNvPr id="10" name="Imagen 9">
            <a:extLst>
              <a:ext uri="{FF2B5EF4-FFF2-40B4-BE49-F238E27FC236}">
                <a16:creationId xmlns:a16="http://schemas.microsoft.com/office/drawing/2014/main" xmlns="" id="{F7AF9691-3E5A-4166-AACA-C0348B9DAA70}"/>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80433" y="201295"/>
            <a:ext cx="688340" cy="603250"/>
          </a:xfrm>
          <a:prstGeom prst="rect">
            <a:avLst/>
          </a:prstGeom>
          <a:noFill/>
        </p:spPr>
      </p:pic>
    </p:spTree>
    <p:extLst>
      <p:ext uri="{BB962C8B-B14F-4D97-AF65-F5344CB8AC3E}">
        <p14:creationId xmlns:p14="http://schemas.microsoft.com/office/powerpoint/2010/main" xmlns="" val="27500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F6CE505-C4FF-C34E-84B8-026FCE2BA641}"/>
              </a:ext>
            </a:extLst>
          </p:cNvPr>
          <p:cNvSpPr>
            <a:spLocks noGrp="1"/>
          </p:cNvSpPr>
          <p:nvPr>
            <p:ph type="title"/>
          </p:nvPr>
        </p:nvSpPr>
        <p:spPr>
          <a:xfrm>
            <a:off x="1066800" y="-20061"/>
            <a:ext cx="10058400" cy="1371600"/>
          </a:xfrm>
        </p:spPr>
        <p:txBody>
          <a:bodyPr>
            <a:normAutofit/>
          </a:bodyPr>
          <a:lstStyle/>
          <a:p>
            <a:r>
              <a:rPr lang="es-ES" sz="4300" dirty="0">
                <a:latin typeface="Bookman Old Style" panose="02050604050505020204" pitchFamily="18" charset="0"/>
              </a:rPr>
              <a:t>2.6 Promoción 58ª</a:t>
            </a:r>
            <a:endParaRPr lang="es-ES" sz="4300" dirty="0"/>
          </a:p>
        </p:txBody>
      </p:sp>
      <p:pic>
        <p:nvPicPr>
          <p:cNvPr id="5" name="Imagen 4">
            <a:extLst>
              <a:ext uri="{FF2B5EF4-FFF2-40B4-BE49-F238E27FC236}">
                <a16:creationId xmlns:a16="http://schemas.microsoft.com/office/drawing/2014/main" xmlns="" id="{29C45ADD-0495-7C47-89E1-97309A386951}"/>
              </a:ext>
            </a:extLst>
          </p:cNvPr>
          <p:cNvPicPr>
            <a:picLocks noChangeAspect="1"/>
          </p:cNvPicPr>
          <p:nvPr/>
        </p:nvPicPr>
        <p:blipFill>
          <a:blip r:embed="rId2"/>
          <a:stretch>
            <a:fillRect/>
          </a:stretch>
        </p:blipFill>
        <p:spPr>
          <a:xfrm>
            <a:off x="2468095" y="1137535"/>
            <a:ext cx="7297829" cy="4968000"/>
          </a:xfrm>
          <a:prstGeom prst="rect">
            <a:avLst/>
          </a:prstGeom>
        </p:spPr>
      </p:pic>
      <p:grpSp>
        <p:nvGrpSpPr>
          <p:cNvPr id="6" name="Grupo 5">
            <a:extLst>
              <a:ext uri="{FF2B5EF4-FFF2-40B4-BE49-F238E27FC236}">
                <a16:creationId xmlns:a16="http://schemas.microsoft.com/office/drawing/2014/main" xmlns="" id="{A9F1906C-5B3B-0442-8A55-A9EFF44382AA}"/>
              </a:ext>
            </a:extLst>
          </p:cNvPr>
          <p:cNvGrpSpPr/>
          <p:nvPr/>
        </p:nvGrpSpPr>
        <p:grpSpPr>
          <a:xfrm>
            <a:off x="2477435" y="3060084"/>
            <a:ext cx="7272729" cy="774392"/>
            <a:chOff x="2559648" y="2814448"/>
            <a:chExt cx="7272729" cy="774392"/>
          </a:xfrm>
        </p:grpSpPr>
        <p:sp>
          <p:nvSpPr>
            <p:cNvPr id="7" name="Rectángulo redondeado 6">
              <a:extLst>
                <a:ext uri="{FF2B5EF4-FFF2-40B4-BE49-F238E27FC236}">
                  <a16:creationId xmlns:a16="http://schemas.microsoft.com/office/drawing/2014/main" xmlns="" id="{8BA84510-B71A-7846-8D5D-0EB8063AAFE0}"/>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A18F1086-549D-E748-A936-C54B60049EE1}"/>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5,55 años</a:t>
              </a:r>
            </a:p>
          </p:txBody>
        </p:sp>
      </p:grpSp>
      <p:pic>
        <p:nvPicPr>
          <p:cNvPr id="9" name="Imagen 8">
            <a:extLst>
              <a:ext uri="{FF2B5EF4-FFF2-40B4-BE49-F238E27FC236}">
                <a16:creationId xmlns:a16="http://schemas.microsoft.com/office/drawing/2014/main" xmlns="" id="{29A9D077-A04B-47F5-921E-4277ABE71A0A}"/>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94501" y="173159"/>
            <a:ext cx="688340" cy="603250"/>
          </a:xfrm>
          <a:prstGeom prst="rect">
            <a:avLst/>
          </a:prstGeom>
          <a:noFill/>
        </p:spPr>
      </p:pic>
    </p:spTree>
    <p:extLst>
      <p:ext uri="{BB962C8B-B14F-4D97-AF65-F5344CB8AC3E}">
        <p14:creationId xmlns:p14="http://schemas.microsoft.com/office/powerpoint/2010/main" xmlns="" val="32880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0BB2F1C-61F9-7F4C-A434-06D1F40AB113}"/>
              </a:ext>
            </a:extLst>
          </p:cNvPr>
          <p:cNvSpPr>
            <a:spLocks noGrp="1"/>
          </p:cNvSpPr>
          <p:nvPr>
            <p:ph type="title"/>
          </p:nvPr>
        </p:nvSpPr>
        <p:spPr>
          <a:xfrm>
            <a:off x="1066800" y="-20057"/>
            <a:ext cx="10058400" cy="1371600"/>
          </a:xfrm>
        </p:spPr>
        <p:txBody>
          <a:bodyPr>
            <a:normAutofit/>
          </a:bodyPr>
          <a:lstStyle/>
          <a:p>
            <a:r>
              <a:rPr lang="es-ES" sz="4300" dirty="0">
                <a:latin typeface="Bookman Old Style" panose="02050604050505020204" pitchFamily="18" charset="0"/>
              </a:rPr>
              <a:t>2.7 Promoción 59ª</a:t>
            </a:r>
            <a:endParaRPr lang="es-ES" sz="4300" dirty="0"/>
          </a:p>
        </p:txBody>
      </p:sp>
      <p:pic>
        <p:nvPicPr>
          <p:cNvPr id="5" name="Imagen 4">
            <a:extLst>
              <a:ext uri="{FF2B5EF4-FFF2-40B4-BE49-F238E27FC236}">
                <a16:creationId xmlns:a16="http://schemas.microsoft.com/office/drawing/2014/main" xmlns="" id="{8841933E-0982-F840-862D-010604C87920}"/>
              </a:ext>
            </a:extLst>
          </p:cNvPr>
          <p:cNvPicPr>
            <a:picLocks noChangeAspect="1"/>
          </p:cNvPicPr>
          <p:nvPr/>
        </p:nvPicPr>
        <p:blipFill>
          <a:blip r:embed="rId2"/>
          <a:stretch>
            <a:fillRect/>
          </a:stretch>
        </p:blipFill>
        <p:spPr>
          <a:xfrm>
            <a:off x="2469083" y="1137538"/>
            <a:ext cx="7272741" cy="4968000"/>
          </a:xfrm>
          <a:prstGeom prst="rect">
            <a:avLst/>
          </a:prstGeom>
        </p:spPr>
      </p:pic>
      <p:grpSp>
        <p:nvGrpSpPr>
          <p:cNvPr id="6" name="Grupo 5">
            <a:extLst>
              <a:ext uri="{FF2B5EF4-FFF2-40B4-BE49-F238E27FC236}">
                <a16:creationId xmlns:a16="http://schemas.microsoft.com/office/drawing/2014/main" xmlns="" id="{A1BE76BF-C048-7549-9CAF-90BEDF46DE6E}"/>
              </a:ext>
            </a:extLst>
          </p:cNvPr>
          <p:cNvGrpSpPr/>
          <p:nvPr/>
        </p:nvGrpSpPr>
        <p:grpSpPr>
          <a:xfrm>
            <a:off x="2477433" y="3060084"/>
            <a:ext cx="7272729" cy="774392"/>
            <a:chOff x="2559648" y="2814448"/>
            <a:chExt cx="7272729" cy="774392"/>
          </a:xfrm>
        </p:grpSpPr>
        <p:sp>
          <p:nvSpPr>
            <p:cNvPr id="7" name="Rectángulo redondeado 6">
              <a:extLst>
                <a:ext uri="{FF2B5EF4-FFF2-40B4-BE49-F238E27FC236}">
                  <a16:creationId xmlns:a16="http://schemas.microsoft.com/office/drawing/2014/main" xmlns="" id="{DF8D0249-0592-4D43-B25F-F2058E9944E3}"/>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5EFE50AC-BBFE-9142-8286-73CF552E882C}"/>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5,83 años</a:t>
              </a:r>
            </a:p>
          </p:txBody>
        </p:sp>
      </p:grpSp>
      <p:pic>
        <p:nvPicPr>
          <p:cNvPr id="9" name="Imagen 8">
            <a:extLst>
              <a:ext uri="{FF2B5EF4-FFF2-40B4-BE49-F238E27FC236}">
                <a16:creationId xmlns:a16="http://schemas.microsoft.com/office/drawing/2014/main" xmlns="" id="{959EAB2C-64D2-4D36-8F6E-A536772839EF}"/>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66366" y="173160"/>
            <a:ext cx="688340" cy="603250"/>
          </a:xfrm>
          <a:prstGeom prst="rect">
            <a:avLst/>
          </a:prstGeom>
          <a:noFill/>
        </p:spPr>
      </p:pic>
    </p:spTree>
    <p:extLst>
      <p:ext uri="{BB962C8B-B14F-4D97-AF65-F5344CB8AC3E}">
        <p14:creationId xmlns:p14="http://schemas.microsoft.com/office/powerpoint/2010/main" xmlns="" val="38842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083C0A8E-EB0D-A64D-8675-E67299F8F408}"/>
              </a:ext>
            </a:extLst>
          </p:cNvPr>
          <p:cNvSpPr>
            <a:spLocks noGrp="1"/>
          </p:cNvSpPr>
          <p:nvPr>
            <p:ph type="title"/>
          </p:nvPr>
        </p:nvSpPr>
        <p:spPr>
          <a:xfrm>
            <a:off x="1066800" y="27237"/>
            <a:ext cx="10058400" cy="1371600"/>
          </a:xfrm>
        </p:spPr>
        <p:txBody>
          <a:bodyPr>
            <a:normAutofit/>
          </a:bodyPr>
          <a:lstStyle/>
          <a:p>
            <a:r>
              <a:rPr lang="es-ES" sz="4300" dirty="0">
                <a:latin typeface="Bookman Old Style" panose="02050604050505020204" pitchFamily="18" charset="0"/>
              </a:rPr>
              <a:t>2.8 Promoción 60ª</a:t>
            </a:r>
            <a:endParaRPr lang="es-ES" sz="4300" dirty="0"/>
          </a:p>
        </p:txBody>
      </p:sp>
      <p:pic>
        <p:nvPicPr>
          <p:cNvPr id="5" name="Imagen 4">
            <a:extLst>
              <a:ext uri="{FF2B5EF4-FFF2-40B4-BE49-F238E27FC236}">
                <a16:creationId xmlns:a16="http://schemas.microsoft.com/office/drawing/2014/main" xmlns="" id="{DF3210EE-7E32-A842-8AF2-0E24F4EE308C}"/>
              </a:ext>
            </a:extLst>
          </p:cNvPr>
          <p:cNvPicPr>
            <a:picLocks noChangeAspect="1"/>
          </p:cNvPicPr>
          <p:nvPr/>
        </p:nvPicPr>
        <p:blipFill>
          <a:blip r:embed="rId2"/>
          <a:stretch>
            <a:fillRect/>
          </a:stretch>
        </p:blipFill>
        <p:spPr>
          <a:xfrm>
            <a:off x="2466026" y="1153305"/>
            <a:ext cx="7272741" cy="4968000"/>
          </a:xfrm>
          <a:prstGeom prst="rect">
            <a:avLst/>
          </a:prstGeom>
        </p:spPr>
      </p:pic>
      <p:grpSp>
        <p:nvGrpSpPr>
          <p:cNvPr id="7" name="Grupo 6">
            <a:extLst>
              <a:ext uri="{FF2B5EF4-FFF2-40B4-BE49-F238E27FC236}">
                <a16:creationId xmlns:a16="http://schemas.microsoft.com/office/drawing/2014/main" xmlns="" id="{296999F3-3F15-384C-8A99-AC06E7B2C383}"/>
              </a:ext>
            </a:extLst>
          </p:cNvPr>
          <p:cNvGrpSpPr/>
          <p:nvPr/>
        </p:nvGrpSpPr>
        <p:grpSpPr>
          <a:xfrm>
            <a:off x="2466038" y="3052093"/>
            <a:ext cx="7272729" cy="774392"/>
            <a:chOff x="2559648" y="2814448"/>
            <a:chExt cx="7272729" cy="774392"/>
          </a:xfrm>
        </p:grpSpPr>
        <p:sp>
          <p:nvSpPr>
            <p:cNvPr id="8" name="Rectángulo redondeado 7">
              <a:extLst>
                <a:ext uri="{FF2B5EF4-FFF2-40B4-BE49-F238E27FC236}">
                  <a16:creationId xmlns:a16="http://schemas.microsoft.com/office/drawing/2014/main" xmlns="" id="{6147FECE-99DF-104A-81CB-ED0093669197}"/>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xmlns="" id="{BE6569C2-7C0D-4F4E-AF59-BD8613C9AE85}"/>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5,29 años</a:t>
              </a:r>
            </a:p>
          </p:txBody>
        </p:sp>
      </p:grpSp>
      <p:pic>
        <p:nvPicPr>
          <p:cNvPr id="10" name="Imagen 9">
            <a:extLst>
              <a:ext uri="{FF2B5EF4-FFF2-40B4-BE49-F238E27FC236}">
                <a16:creationId xmlns:a16="http://schemas.microsoft.com/office/drawing/2014/main" xmlns="" id="{1E654725-93C0-4F3C-A14F-160A8AB71F57}"/>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308568" y="229431"/>
            <a:ext cx="688340" cy="603250"/>
          </a:xfrm>
          <a:prstGeom prst="rect">
            <a:avLst/>
          </a:prstGeom>
          <a:noFill/>
        </p:spPr>
      </p:pic>
    </p:spTree>
    <p:extLst>
      <p:ext uri="{BB962C8B-B14F-4D97-AF65-F5344CB8AC3E}">
        <p14:creationId xmlns:p14="http://schemas.microsoft.com/office/powerpoint/2010/main" xmlns="" val="19496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743DED1-1A5C-1444-92DC-8AE7D774EB0F}"/>
              </a:ext>
            </a:extLst>
          </p:cNvPr>
          <p:cNvSpPr>
            <a:spLocks noGrp="1"/>
          </p:cNvSpPr>
          <p:nvPr>
            <p:ph type="title"/>
          </p:nvPr>
        </p:nvSpPr>
        <p:spPr>
          <a:xfrm>
            <a:off x="1066800" y="11471"/>
            <a:ext cx="10058400" cy="1371600"/>
          </a:xfrm>
        </p:spPr>
        <p:txBody>
          <a:bodyPr>
            <a:normAutofit/>
          </a:bodyPr>
          <a:lstStyle/>
          <a:p>
            <a:r>
              <a:rPr lang="es-ES" sz="4300" dirty="0">
                <a:latin typeface="Bookman Old Style" panose="02050604050505020204" pitchFamily="18" charset="0"/>
              </a:rPr>
              <a:t>2.9 Promoción 61ª</a:t>
            </a:r>
            <a:endParaRPr lang="es-ES" sz="4300" dirty="0"/>
          </a:p>
        </p:txBody>
      </p:sp>
      <p:pic>
        <p:nvPicPr>
          <p:cNvPr id="5" name="Imagen 4">
            <a:extLst>
              <a:ext uri="{FF2B5EF4-FFF2-40B4-BE49-F238E27FC236}">
                <a16:creationId xmlns:a16="http://schemas.microsoft.com/office/drawing/2014/main" xmlns="" id="{99B16F80-541B-B240-8061-F4EAE3166428}"/>
              </a:ext>
            </a:extLst>
          </p:cNvPr>
          <p:cNvPicPr>
            <a:picLocks noChangeAspect="1"/>
          </p:cNvPicPr>
          <p:nvPr/>
        </p:nvPicPr>
        <p:blipFill>
          <a:blip r:embed="rId2"/>
          <a:stretch>
            <a:fillRect/>
          </a:stretch>
        </p:blipFill>
        <p:spPr>
          <a:xfrm>
            <a:off x="2487840" y="1137531"/>
            <a:ext cx="7247851" cy="4968000"/>
          </a:xfrm>
          <a:prstGeom prst="rect">
            <a:avLst/>
          </a:prstGeom>
        </p:spPr>
      </p:pic>
      <p:grpSp>
        <p:nvGrpSpPr>
          <p:cNvPr id="7" name="Grupo 6">
            <a:extLst>
              <a:ext uri="{FF2B5EF4-FFF2-40B4-BE49-F238E27FC236}">
                <a16:creationId xmlns:a16="http://schemas.microsoft.com/office/drawing/2014/main" xmlns="" id="{7969362E-463D-5C40-8F00-E2E5BDBDC825}"/>
              </a:ext>
            </a:extLst>
          </p:cNvPr>
          <p:cNvGrpSpPr/>
          <p:nvPr/>
        </p:nvGrpSpPr>
        <p:grpSpPr>
          <a:xfrm>
            <a:off x="2472074" y="3050616"/>
            <a:ext cx="7272729" cy="774392"/>
            <a:chOff x="2559648" y="2814448"/>
            <a:chExt cx="7272729" cy="774392"/>
          </a:xfrm>
        </p:grpSpPr>
        <p:sp>
          <p:nvSpPr>
            <p:cNvPr id="8" name="Rectángulo redondeado 7">
              <a:extLst>
                <a:ext uri="{FF2B5EF4-FFF2-40B4-BE49-F238E27FC236}">
                  <a16:creationId xmlns:a16="http://schemas.microsoft.com/office/drawing/2014/main" xmlns="" id="{EFF51873-87D1-CD4E-89B7-1F9837934D86}"/>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xmlns="" id="{60A3591F-A5CD-BB45-8323-560881ABE2FB}"/>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4,78 años</a:t>
              </a:r>
            </a:p>
          </p:txBody>
        </p:sp>
      </p:grpSp>
      <p:pic>
        <p:nvPicPr>
          <p:cNvPr id="10" name="Imagen 9">
            <a:extLst>
              <a:ext uri="{FF2B5EF4-FFF2-40B4-BE49-F238E27FC236}">
                <a16:creationId xmlns:a16="http://schemas.microsoft.com/office/drawing/2014/main" xmlns="" id="{4EBDE199-051F-425F-82AE-BDE574CEBBD0}"/>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66366" y="173160"/>
            <a:ext cx="688340" cy="603250"/>
          </a:xfrm>
          <a:prstGeom prst="rect">
            <a:avLst/>
          </a:prstGeom>
          <a:noFill/>
        </p:spPr>
      </p:pic>
    </p:spTree>
    <p:extLst>
      <p:ext uri="{BB962C8B-B14F-4D97-AF65-F5344CB8AC3E}">
        <p14:creationId xmlns:p14="http://schemas.microsoft.com/office/powerpoint/2010/main" xmlns="" val="36935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6A80AD5-2137-E943-B35C-BECEFDCC25B5}"/>
              </a:ext>
            </a:extLst>
          </p:cNvPr>
          <p:cNvSpPr>
            <a:spLocks noGrp="1"/>
          </p:cNvSpPr>
          <p:nvPr>
            <p:ph type="title"/>
          </p:nvPr>
        </p:nvSpPr>
        <p:spPr>
          <a:xfrm>
            <a:off x="1066800" y="-4295"/>
            <a:ext cx="10058400" cy="1371600"/>
          </a:xfrm>
        </p:spPr>
        <p:txBody>
          <a:bodyPr>
            <a:normAutofit/>
          </a:bodyPr>
          <a:lstStyle/>
          <a:p>
            <a:r>
              <a:rPr lang="es-ES" sz="4300" dirty="0">
                <a:latin typeface="Bookman Old Style" panose="02050604050505020204" pitchFamily="18" charset="0"/>
              </a:rPr>
              <a:t>2.10 Promoción 62ª</a:t>
            </a:r>
            <a:endParaRPr lang="es-ES" sz="4300" dirty="0"/>
          </a:p>
        </p:txBody>
      </p:sp>
      <p:pic>
        <p:nvPicPr>
          <p:cNvPr id="5" name="Imagen 4">
            <a:extLst>
              <a:ext uri="{FF2B5EF4-FFF2-40B4-BE49-F238E27FC236}">
                <a16:creationId xmlns:a16="http://schemas.microsoft.com/office/drawing/2014/main" xmlns="" id="{50117022-E32E-974C-96B6-A8DFF289077B}"/>
              </a:ext>
            </a:extLst>
          </p:cNvPr>
          <p:cNvPicPr>
            <a:picLocks noChangeAspect="1"/>
          </p:cNvPicPr>
          <p:nvPr/>
        </p:nvPicPr>
        <p:blipFill>
          <a:blip r:embed="rId2"/>
          <a:stretch>
            <a:fillRect/>
          </a:stretch>
        </p:blipFill>
        <p:spPr>
          <a:xfrm>
            <a:off x="2475395" y="1137535"/>
            <a:ext cx="7272741" cy="4968000"/>
          </a:xfrm>
          <a:prstGeom prst="rect">
            <a:avLst/>
          </a:prstGeom>
        </p:spPr>
      </p:pic>
      <p:grpSp>
        <p:nvGrpSpPr>
          <p:cNvPr id="6" name="Grupo 5">
            <a:extLst>
              <a:ext uri="{FF2B5EF4-FFF2-40B4-BE49-F238E27FC236}">
                <a16:creationId xmlns:a16="http://schemas.microsoft.com/office/drawing/2014/main" xmlns="" id="{264DEEFA-3A14-3044-8EE8-F4FCFD1CB1E1}"/>
              </a:ext>
            </a:extLst>
          </p:cNvPr>
          <p:cNvGrpSpPr/>
          <p:nvPr/>
        </p:nvGrpSpPr>
        <p:grpSpPr>
          <a:xfrm>
            <a:off x="2472074" y="3050619"/>
            <a:ext cx="7272729" cy="774392"/>
            <a:chOff x="2559648" y="2814448"/>
            <a:chExt cx="7272729" cy="774392"/>
          </a:xfrm>
        </p:grpSpPr>
        <p:sp>
          <p:nvSpPr>
            <p:cNvPr id="7" name="Rectángulo redondeado 6">
              <a:extLst>
                <a:ext uri="{FF2B5EF4-FFF2-40B4-BE49-F238E27FC236}">
                  <a16:creationId xmlns:a16="http://schemas.microsoft.com/office/drawing/2014/main" xmlns="" id="{3E4EA781-B17A-3243-A2D9-1E7BCA3A5B40}"/>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CB027D36-4D2D-1A47-8A75-2089B90F7DFF}"/>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5,46 años</a:t>
              </a:r>
            </a:p>
          </p:txBody>
        </p:sp>
      </p:grpSp>
      <p:pic>
        <p:nvPicPr>
          <p:cNvPr id="9" name="Imagen 8">
            <a:extLst>
              <a:ext uri="{FF2B5EF4-FFF2-40B4-BE49-F238E27FC236}">
                <a16:creationId xmlns:a16="http://schemas.microsoft.com/office/drawing/2014/main" xmlns="" id="{93957CFF-5A47-4973-99C8-15775A6F3649}"/>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94501" y="187228"/>
            <a:ext cx="688340" cy="603250"/>
          </a:xfrm>
          <a:prstGeom prst="rect">
            <a:avLst/>
          </a:prstGeom>
          <a:noFill/>
        </p:spPr>
      </p:pic>
      <p:sp>
        <p:nvSpPr>
          <p:cNvPr id="2" name="Botón de acción: Volver 1">
            <a:hlinkClick r:id="rId4" action="ppaction://hlinksldjump" highlightClick="1"/>
            <a:extLst>
              <a:ext uri="{FF2B5EF4-FFF2-40B4-BE49-F238E27FC236}">
                <a16:creationId xmlns:a16="http://schemas.microsoft.com/office/drawing/2014/main" xmlns="" id="{B3C02C01-9109-4043-B2BC-40DEAB31A402}"/>
              </a:ext>
            </a:extLst>
          </p:cNvPr>
          <p:cNvSpPr/>
          <p:nvPr/>
        </p:nvSpPr>
        <p:spPr>
          <a:xfrm>
            <a:off x="11429998" y="6227378"/>
            <a:ext cx="489779" cy="36260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1830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1FC5CCA-3E35-F04E-A819-581DC3B61886}"/>
              </a:ext>
            </a:extLst>
          </p:cNvPr>
          <p:cNvSpPr>
            <a:spLocks noGrp="1"/>
          </p:cNvSpPr>
          <p:nvPr>
            <p:ph type="title"/>
          </p:nvPr>
        </p:nvSpPr>
        <p:spPr>
          <a:xfrm>
            <a:off x="1066800" y="-4295"/>
            <a:ext cx="10058400" cy="1371600"/>
          </a:xfrm>
        </p:spPr>
        <p:txBody>
          <a:bodyPr>
            <a:normAutofit/>
          </a:bodyPr>
          <a:lstStyle/>
          <a:p>
            <a:r>
              <a:rPr lang="es-ES" sz="4300" dirty="0">
                <a:latin typeface="Bookman Old Style" panose="02050604050505020204" pitchFamily="18" charset="0"/>
              </a:rPr>
              <a:t>2.11 Promoción 63ª</a:t>
            </a:r>
            <a:endParaRPr lang="es-ES" sz="4300" dirty="0"/>
          </a:p>
        </p:txBody>
      </p:sp>
      <p:pic>
        <p:nvPicPr>
          <p:cNvPr id="5" name="Imagen 4">
            <a:extLst>
              <a:ext uri="{FF2B5EF4-FFF2-40B4-BE49-F238E27FC236}">
                <a16:creationId xmlns:a16="http://schemas.microsoft.com/office/drawing/2014/main" xmlns="" id="{18EC1574-5FB8-F446-8B80-533B90207084}"/>
              </a:ext>
            </a:extLst>
          </p:cNvPr>
          <p:cNvPicPr>
            <a:picLocks noChangeAspect="1"/>
          </p:cNvPicPr>
          <p:nvPr/>
        </p:nvPicPr>
        <p:blipFill>
          <a:blip r:embed="rId2"/>
          <a:stretch>
            <a:fillRect/>
          </a:stretch>
        </p:blipFill>
        <p:spPr>
          <a:xfrm>
            <a:off x="2633498" y="1235787"/>
            <a:ext cx="6956535" cy="4752000"/>
          </a:xfrm>
          <a:prstGeom prst="rect">
            <a:avLst/>
          </a:prstGeom>
        </p:spPr>
      </p:pic>
      <p:grpSp>
        <p:nvGrpSpPr>
          <p:cNvPr id="6" name="Grupo 5">
            <a:extLst>
              <a:ext uri="{FF2B5EF4-FFF2-40B4-BE49-F238E27FC236}">
                <a16:creationId xmlns:a16="http://schemas.microsoft.com/office/drawing/2014/main" xmlns="" id="{53BF98F1-E670-DA44-B144-2C313332FF88}"/>
              </a:ext>
            </a:extLst>
          </p:cNvPr>
          <p:cNvGrpSpPr/>
          <p:nvPr/>
        </p:nvGrpSpPr>
        <p:grpSpPr>
          <a:xfrm>
            <a:off x="2405718" y="2686206"/>
            <a:ext cx="7412093" cy="1520672"/>
            <a:chOff x="2311478" y="3093846"/>
            <a:chExt cx="12873171" cy="1520672"/>
          </a:xfrm>
        </p:grpSpPr>
        <p:sp>
          <p:nvSpPr>
            <p:cNvPr id="7" name="Rectángulo redondeado 6">
              <a:extLst>
                <a:ext uri="{FF2B5EF4-FFF2-40B4-BE49-F238E27FC236}">
                  <a16:creationId xmlns:a16="http://schemas.microsoft.com/office/drawing/2014/main" xmlns="" id="{4F62CF72-ACB1-0844-AFEE-2DD5F78FA9A0}"/>
                </a:ext>
              </a:extLst>
            </p:cNvPr>
            <p:cNvSpPr/>
            <p:nvPr/>
          </p:nvSpPr>
          <p:spPr>
            <a:xfrm>
              <a:off x="2311478" y="3093846"/>
              <a:ext cx="12873171" cy="152067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A834FCE5-20D3-B243-9A27-1C073DD51899}"/>
                </a:ext>
              </a:extLst>
            </p:cNvPr>
            <p:cNvSpPr txBox="1"/>
            <p:nvPr/>
          </p:nvSpPr>
          <p:spPr>
            <a:xfrm>
              <a:off x="2627516" y="3254017"/>
              <a:ext cx="12388659" cy="1200329"/>
            </a:xfrm>
            <a:prstGeom prst="rect">
              <a:avLst/>
            </a:prstGeom>
            <a:noFill/>
          </p:spPr>
          <p:txBody>
            <a:bodyPr wrap="none" rtlCol="0">
              <a:spAutoFit/>
            </a:bodyPr>
            <a:lstStyle/>
            <a:p>
              <a:r>
                <a:rPr lang="es-ES" sz="2400" b="1" dirty="0">
                  <a:latin typeface="Bookman Old Style" panose="02050604050505020204" pitchFamily="18" charset="0"/>
                </a:rPr>
                <a:t>… faltan por ascender 175 integrantes</a:t>
              </a:r>
            </a:p>
            <a:p>
              <a:endParaRPr lang="es-ES" sz="2400" b="1" dirty="0">
                <a:latin typeface="Bookman Old Style" panose="02050604050505020204" pitchFamily="18" charset="0"/>
              </a:endParaRPr>
            </a:p>
            <a:p>
              <a:r>
                <a:rPr lang="es-ES" sz="2400" b="1" dirty="0">
                  <a:latin typeface="Bookman Old Style" panose="02050604050505020204" pitchFamily="18" charset="0"/>
                </a:rPr>
                <a:t>Tiempo promedio ascenso actual: 6,16 años</a:t>
              </a:r>
            </a:p>
          </p:txBody>
        </p:sp>
      </p:grpSp>
      <p:pic>
        <p:nvPicPr>
          <p:cNvPr id="9" name="Imagen 8">
            <a:extLst>
              <a:ext uri="{FF2B5EF4-FFF2-40B4-BE49-F238E27FC236}">
                <a16:creationId xmlns:a16="http://schemas.microsoft.com/office/drawing/2014/main" xmlns="" id="{40CB410A-E01D-4181-8E48-B4F1F04C9C27}"/>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80433" y="229430"/>
            <a:ext cx="688340" cy="603250"/>
          </a:xfrm>
          <a:prstGeom prst="rect">
            <a:avLst/>
          </a:prstGeom>
          <a:noFill/>
        </p:spPr>
      </p:pic>
    </p:spTree>
    <p:extLst>
      <p:ext uri="{BB962C8B-B14F-4D97-AF65-F5344CB8AC3E}">
        <p14:creationId xmlns:p14="http://schemas.microsoft.com/office/powerpoint/2010/main" xmlns="" val="7734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703997-26AF-4A3E-843D-B962773C1873}"/>
              </a:ext>
            </a:extLst>
          </p:cNvPr>
          <p:cNvSpPr>
            <a:spLocks noGrp="1"/>
          </p:cNvSpPr>
          <p:nvPr>
            <p:ph type="title"/>
          </p:nvPr>
        </p:nvSpPr>
        <p:spPr/>
        <p:txBody>
          <a:bodyPr>
            <a:normAutofit/>
          </a:bodyPr>
          <a:lstStyle/>
          <a:p>
            <a:r>
              <a:rPr lang="es-ES" sz="4300" dirty="0">
                <a:latin typeface="Bookman Old Style" panose="02050604050505020204" pitchFamily="18" charset="0"/>
              </a:rPr>
              <a:t>2.12</a:t>
            </a:r>
            <a:r>
              <a:rPr lang="es-ES" sz="4300" dirty="0"/>
              <a:t> </a:t>
            </a:r>
            <a:r>
              <a:rPr lang="es-ES" sz="4300" dirty="0">
                <a:latin typeface="Bookman Old Style" panose="02050604050505020204" pitchFamily="18" charset="0"/>
              </a:rPr>
              <a:t>Proyección Promoción 63ª</a:t>
            </a:r>
            <a:endParaRPr lang="es-ES" sz="4300" dirty="0"/>
          </a:p>
        </p:txBody>
      </p:sp>
      <p:sp>
        <p:nvSpPr>
          <p:cNvPr id="5" name="Rectángulo redondeado 16">
            <a:extLst>
              <a:ext uri="{FF2B5EF4-FFF2-40B4-BE49-F238E27FC236}">
                <a16:creationId xmlns:a16="http://schemas.microsoft.com/office/drawing/2014/main" xmlns="" id="{8FC152E6-17AA-430E-9977-07C01D4B9878}"/>
              </a:ext>
            </a:extLst>
          </p:cNvPr>
          <p:cNvSpPr/>
          <p:nvPr/>
        </p:nvSpPr>
        <p:spPr>
          <a:xfrm>
            <a:off x="1194772" y="3699802"/>
            <a:ext cx="3250617" cy="3763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b="1" dirty="0">
              <a:solidFill>
                <a:schemeClr val="tx1"/>
              </a:solidFill>
              <a:latin typeface="Bookman Old Style" panose="02050604050505020204" pitchFamily="18" charset="0"/>
            </a:endParaRPr>
          </a:p>
          <a:p>
            <a:r>
              <a:rPr lang="es-ES" b="1" dirty="0">
                <a:solidFill>
                  <a:schemeClr val="tx1"/>
                </a:solidFill>
                <a:latin typeface="Bookman Old Style" panose="02050604050505020204" pitchFamily="18" charset="0"/>
              </a:rPr>
              <a:t>Método de aproximación</a:t>
            </a:r>
          </a:p>
          <a:p>
            <a:endParaRPr lang="es-ES" b="1" dirty="0">
              <a:solidFill>
                <a:schemeClr val="tx1"/>
              </a:solidFill>
              <a:latin typeface="Bookman Old Style" panose="02050604050505020204" pitchFamily="18" charset="0"/>
            </a:endParaRPr>
          </a:p>
        </p:txBody>
      </p:sp>
      <p:sp>
        <p:nvSpPr>
          <p:cNvPr id="6" name="Rectángulo redondeado 16">
            <a:extLst>
              <a:ext uri="{FF2B5EF4-FFF2-40B4-BE49-F238E27FC236}">
                <a16:creationId xmlns:a16="http://schemas.microsoft.com/office/drawing/2014/main" xmlns="" id="{1726F66A-3264-487E-AA36-E7279BE49B0F}"/>
              </a:ext>
            </a:extLst>
          </p:cNvPr>
          <p:cNvSpPr>
            <a:spLocks noGrp="1"/>
          </p:cNvSpPr>
          <p:nvPr>
            <p:ph idx="1"/>
          </p:nvPr>
        </p:nvSpPr>
        <p:spPr>
          <a:xfrm>
            <a:off x="5632640" y="2061425"/>
            <a:ext cx="5469988" cy="957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endParaRPr lang="es-ES" b="1" dirty="0">
              <a:solidFill>
                <a:schemeClr val="tx1"/>
              </a:solidFill>
              <a:latin typeface="Bookman Old Style" panose="02050604050505020204" pitchFamily="18" charset="0"/>
            </a:endParaRPr>
          </a:p>
          <a:p>
            <a:pPr marL="0" indent="0">
              <a:buNone/>
            </a:pPr>
            <a:r>
              <a:rPr lang="es-ES" sz="2600" dirty="0">
                <a:solidFill>
                  <a:schemeClr val="tx1"/>
                </a:solidFill>
                <a:latin typeface="Bookman Old Style" panose="02050604050505020204" pitchFamily="18" charset="0"/>
              </a:rPr>
              <a:t>Ascenso comparado con la Promoción más similar: número y tramos</a:t>
            </a:r>
          </a:p>
          <a:p>
            <a:endParaRPr lang="es-ES" b="1" dirty="0">
              <a:solidFill>
                <a:schemeClr val="tx1"/>
              </a:solidFill>
              <a:latin typeface="Bookman Old Style" panose="02050604050505020204" pitchFamily="18" charset="0"/>
            </a:endParaRPr>
          </a:p>
        </p:txBody>
      </p:sp>
      <p:sp>
        <p:nvSpPr>
          <p:cNvPr id="7" name="Rectángulo redondeado 16">
            <a:extLst>
              <a:ext uri="{FF2B5EF4-FFF2-40B4-BE49-F238E27FC236}">
                <a16:creationId xmlns:a16="http://schemas.microsoft.com/office/drawing/2014/main" xmlns="" id="{66101E84-4722-467E-ACD0-5BEFEF538FF0}"/>
              </a:ext>
            </a:extLst>
          </p:cNvPr>
          <p:cNvSpPr txBox="1">
            <a:spLocks/>
          </p:cNvSpPr>
          <p:nvPr/>
        </p:nvSpPr>
        <p:spPr>
          <a:xfrm>
            <a:off x="5640164" y="4909015"/>
            <a:ext cx="5462464" cy="957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buNone/>
            </a:pPr>
            <a:r>
              <a:rPr lang="es-ES" dirty="0">
                <a:solidFill>
                  <a:schemeClr val="tx1"/>
                </a:solidFill>
                <a:latin typeface="Bookman Old Style" panose="02050604050505020204" pitchFamily="18" charset="0"/>
              </a:rPr>
              <a:t>Tiempo de ascenso según ritmo de concursos de Magistrados en los últimos dos años</a:t>
            </a:r>
          </a:p>
        </p:txBody>
      </p:sp>
      <p:sp>
        <p:nvSpPr>
          <p:cNvPr id="8" name="Rectángulo redondeado 16">
            <a:extLst>
              <a:ext uri="{FF2B5EF4-FFF2-40B4-BE49-F238E27FC236}">
                <a16:creationId xmlns:a16="http://schemas.microsoft.com/office/drawing/2014/main" xmlns="" id="{49CF0C9F-41EA-4CF0-994D-9E79DFBC6467}"/>
              </a:ext>
            </a:extLst>
          </p:cNvPr>
          <p:cNvSpPr txBox="1">
            <a:spLocks/>
          </p:cNvSpPr>
          <p:nvPr/>
        </p:nvSpPr>
        <p:spPr>
          <a:xfrm>
            <a:off x="5640164" y="3485220"/>
            <a:ext cx="5485036" cy="957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buNone/>
            </a:pPr>
            <a:r>
              <a:rPr lang="es-ES" dirty="0">
                <a:solidFill>
                  <a:schemeClr val="tx1"/>
                </a:solidFill>
                <a:latin typeface="Bookman Old Style" panose="02050604050505020204" pitchFamily="18" charset="0"/>
              </a:rPr>
              <a:t>Similar contexto histórico de creación de unidades judiciales</a:t>
            </a:r>
          </a:p>
        </p:txBody>
      </p:sp>
      <p:cxnSp>
        <p:nvCxnSpPr>
          <p:cNvPr id="11" name="Conector recto de flecha 10">
            <a:extLst>
              <a:ext uri="{FF2B5EF4-FFF2-40B4-BE49-F238E27FC236}">
                <a16:creationId xmlns:a16="http://schemas.microsoft.com/office/drawing/2014/main" xmlns="" id="{92463A7A-7DDD-4CC3-A36B-6C8D35C3B2F1}"/>
              </a:ext>
            </a:extLst>
          </p:cNvPr>
          <p:cNvCxnSpPr/>
          <p:nvPr/>
        </p:nvCxnSpPr>
        <p:spPr>
          <a:xfrm flipV="1">
            <a:off x="4543865" y="2616591"/>
            <a:ext cx="970670" cy="86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xmlns="" id="{7A218333-1A97-4111-8C97-42DBAEAAB117}"/>
              </a:ext>
            </a:extLst>
          </p:cNvPr>
          <p:cNvCxnSpPr/>
          <p:nvPr/>
        </p:nvCxnSpPr>
        <p:spPr>
          <a:xfrm>
            <a:off x="4543865" y="3882683"/>
            <a:ext cx="9706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xmlns="" id="{F3914FF0-2900-47FA-B2F3-C0CA7C42E65C}"/>
              </a:ext>
            </a:extLst>
          </p:cNvPr>
          <p:cNvCxnSpPr/>
          <p:nvPr/>
        </p:nvCxnSpPr>
        <p:spPr>
          <a:xfrm>
            <a:off x="4445389" y="4304714"/>
            <a:ext cx="1069146" cy="111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xmlns="" id="{B08D6736-18B9-4E7F-B1DE-BE62A2E479DD}"/>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5" y="215363"/>
            <a:ext cx="688340" cy="603250"/>
          </a:xfrm>
          <a:prstGeom prst="rect">
            <a:avLst/>
          </a:prstGeom>
          <a:noFill/>
        </p:spPr>
      </p:pic>
      <p:sp>
        <p:nvSpPr>
          <p:cNvPr id="3" name="Botón de acción: Hacia delante o Siguiente 2">
            <a:hlinkClick r:id="rId3" action="ppaction://hlinksldjump" highlightClick="1"/>
            <a:extLst>
              <a:ext uri="{FF2B5EF4-FFF2-40B4-BE49-F238E27FC236}">
                <a16:creationId xmlns:a16="http://schemas.microsoft.com/office/drawing/2014/main" xmlns="" id="{86F27FB0-93E2-864B-99F4-9B888A9295B9}"/>
              </a:ext>
            </a:extLst>
          </p:cNvPr>
          <p:cNvSpPr/>
          <p:nvPr/>
        </p:nvSpPr>
        <p:spPr>
          <a:xfrm>
            <a:off x="10689021" y="2616591"/>
            <a:ext cx="413607" cy="402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Botón de acción: Hacia delante o Siguiente 11">
            <a:hlinkClick r:id="rId4" action="ppaction://hlinksldjump" highlightClick="1"/>
            <a:extLst>
              <a:ext uri="{FF2B5EF4-FFF2-40B4-BE49-F238E27FC236}">
                <a16:creationId xmlns:a16="http://schemas.microsoft.com/office/drawing/2014/main" xmlns="" id="{A4E63118-FD9C-FA4D-A55B-EBE9838CDB52}"/>
              </a:ext>
            </a:extLst>
          </p:cNvPr>
          <p:cNvSpPr/>
          <p:nvPr/>
        </p:nvSpPr>
        <p:spPr>
          <a:xfrm>
            <a:off x="10720552" y="4040386"/>
            <a:ext cx="413607" cy="402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3431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2B2062-AED2-E242-8102-3D1F0F749ACC}"/>
              </a:ext>
            </a:extLst>
          </p:cNvPr>
          <p:cNvSpPr>
            <a:spLocks noGrp="1"/>
          </p:cNvSpPr>
          <p:nvPr>
            <p:ph type="title"/>
          </p:nvPr>
        </p:nvSpPr>
        <p:spPr/>
        <p:txBody>
          <a:bodyPr>
            <a:normAutofit fontScale="90000"/>
          </a:bodyPr>
          <a:lstStyle/>
          <a:p>
            <a:pPr algn="ctr"/>
            <a:r>
              <a:rPr lang="es-ES" dirty="0">
                <a:latin typeface="Bookman Old Style" panose="02050604050505020204" pitchFamily="18" charset="0"/>
              </a:rPr>
              <a:t>El Acceso a la categoría de Magistrado por escalafón</a:t>
            </a:r>
          </a:p>
        </p:txBody>
      </p:sp>
      <p:sp>
        <p:nvSpPr>
          <p:cNvPr id="4" name="Rectángulo redondeado 3">
            <a:extLst>
              <a:ext uri="{FF2B5EF4-FFF2-40B4-BE49-F238E27FC236}">
                <a16:creationId xmlns:a16="http://schemas.microsoft.com/office/drawing/2014/main" xmlns="" id="{3807E905-FE2B-F04A-B128-B5A34E27AFCE}"/>
              </a:ext>
            </a:extLst>
          </p:cNvPr>
          <p:cNvSpPr/>
          <p:nvPr/>
        </p:nvSpPr>
        <p:spPr>
          <a:xfrm>
            <a:off x="1066800" y="2400645"/>
            <a:ext cx="9863138" cy="24431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s-ES" i="1" dirty="0">
                <a:solidFill>
                  <a:schemeClr val="tx1"/>
                </a:solidFill>
                <a:latin typeface="Bookman Old Style" panose="02050604050505020204" pitchFamily="18" charset="0"/>
              </a:rPr>
              <a:t>Resumen:</a:t>
            </a:r>
          </a:p>
          <a:p>
            <a:pPr algn="ctr">
              <a:spcBef>
                <a:spcPts val="600"/>
              </a:spcBef>
            </a:pPr>
            <a:r>
              <a:rPr lang="es-ES" i="1" dirty="0">
                <a:solidFill>
                  <a:schemeClr val="tx1"/>
                </a:solidFill>
                <a:latin typeface="Bookman Old Style" panose="02050604050505020204" pitchFamily="18" charset="0"/>
              </a:rPr>
              <a:t>Este estudio tiene por objeto </a:t>
            </a:r>
            <a:r>
              <a:rPr lang="es-ES" b="1" i="1" dirty="0">
                <a:solidFill>
                  <a:schemeClr val="tx1"/>
                </a:solidFill>
                <a:latin typeface="Bookman Old Style" panose="02050604050505020204" pitchFamily="18" charset="0"/>
              </a:rPr>
              <a:t>analizar el proceso de ascenso por escalafón a la categoría de Magistrado</a:t>
            </a:r>
            <a:r>
              <a:rPr lang="es-ES" i="1" dirty="0">
                <a:solidFill>
                  <a:schemeClr val="tx1"/>
                </a:solidFill>
              </a:rPr>
              <a:t> </a:t>
            </a:r>
            <a:r>
              <a:rPr lang="es-ES" i="1" dirty="0">
                <a:solidFill>
                  <a:schemeClr val="tx1"/>
                </a:solidFill>
                <a:latin typeface="Bookman Old Style" panose="02050604050505020204" pitchFamily="18" charset="0"/>
              </a:rPr>
              <a:t>de los jueces integrantes de las</a:t>
            </a:r>
            <a:r>
              <a:rPr lang="es-ES" i="1" dirty="0">
                <a:solidFill>
                  <a:schemeClr val="tx1"/>
                </a:solidFill>
              </a:rPr>
              <a:t> </a:t>
            </a:r>
            <a:r>
              <a:rPr lang="es-ES" b="1" i="1" dirty="0">
                <a:solidFill>
                  <a:schemeClr val="tx1"/>
                </a:solidFill>
                <a:latin typeface="Bookman Old Style" panose="02050604050505020204" pitchFamily="18" charset="0"/>
              </a:rPr>
              <a:t>promociones 53° a 63°.</a:t>
            </a:r>
          </a:p>
          <a:p>
            <a:pPr algn="ctr">
              <a:spcBef>
                <a:spcPts val="600"/>
              </a:spcBef>
            </a:pPr>
            <a:r>
              <a:rPr lang="es-ES" i="1" dirty="0">
                <a:solidFill>
                  <a:schemeClr val="tx1"/>
                </a:solidFill>
              </a:rPr>
              <a:t> </a:t>
            </a:r>
            <a:r>
              <a:rPr lang="es-ES" i="1" dirty="0">
                <a:solidFill>
                  <a:schemeClr val="tx1"/>
                </a:solidFill>
                <a:latin typeface="Bookman Old Style" panose="02050604050505020204" pitchFamily="18" charset="0"/>
              </a:rPr>
              <a:t>Las gráficas comparadas de las últimas promociones evidencian </a:t>
            </a:r>
            <a:r>
              <a:rPr lang="es-ES" b="1" i="1" dirty="0">
                <a:solidFill>
                  <a:schemeClr val="tx1"/>
                </a:solidFill>
                <a:latin typeface="Bookman Old Style" panose="02050604050505020204" pitchFamily="18" charset="0"/>
              </a:rPr>
              <a:t>el colapso del ascenso</a:t>
            </a:r>
            <a:r>
              <a:rPr lang="es-ES" i="1" dirty="0">
                <a:solidFill>
                  <a:schemeClr val="tx1"/>
                </a:solidFill>
              </a:rPr>
              <a:t>, </a:t>
            </a:r>
            <a:r>
              <a:rPr lang="es-ES" i="1" dirty="0">
                <a:solidFill>
                  <a:schemeClr val="tx1"/>
                </a:solidFill>
                <a:latin typeface="Bookman Old Style" panose="02050604050505020204" pitchFamily="18" charset="0"/>
              </a:rPr>
              <a:t>con especial afección a los jueces de la Promoción 63°. Se analizarán las </a:t>
            </a:r>
            <a:r>
              <a:rPr lang="es-ES" b="1" i="1" dirty="0">
                <a:solidFill>
                  <a:schemeClr val="tx1"/>
                </a:solidFill>
                <a:latin typeface="Bookman Old Style" panose="02050604050505020204" pitchFamily="18" charset="0"/>
              </a:rPr>
              <a:t>causas y consecuencias </a:t>
            </a:r>
            <a:r>
              <a:rPr lang="es-ES" i="1" dirty="0">
                <a:solidFill>
                  <a:schemeClr val="tx1"/>
                </a:solidFill>
                <a:latin typeface="Bookman Old Style" panose="02050604050505020204" pitchFamily="18" charset="0"/>
              </a:rPr>
              <a:t>de la tardanza en ascender a la categoría de Magistrado, valorando las posibles </a:t>
            </a:r>
            <a:r>
              <a:rPr lang="es-ES" b="1" i="1" dirty="0">
                <a:solidFill>
                  <a:schemeClr val="tx1"/>
                </a:solidFill>
                <a:latin typeface="Bookman Old Style" panose="02050604050505020204" pitchFamily="18" charset="0"/>
              </a:rPr>
              <a:t>soluciones.</a:t>
            </a:r>
          </a:p>
        </p:txBody>
      </p:sp>
      <p:pic>
        <p:nvPicPr>
          <p:cNvPr id="5" name="Imagen 4">
            <a:extLst>
              <a:ext uri="{FF2B5EF4-FFF2-40B4-BE49-F238E27FC236}">
                <a16:creationId xmlns:a16="http://schemas.microsoft.com/office/drawing/2014/main" xmlns="" id="{0979B00E-FC0A-4961-AE24-7F60CC80EC22}"/>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79945" y="186224"/>
            <a:ext cx="688340" cy="603250"/>
          </a:xfrm>
          <a:prstGeom prst="rect">
            <a:avLst/>
          </a:prstGeom>
          <a:noFill/>
        </p:spPr>
      </p:pic>
    </p:spTree>
    <p:extLst>
      <p:ext uri="{BB962C8B-B14F-4D97-AF65-F5344CB8AC3E}">
        <p14:creationId xmlns:p14="http://schemas.microsoft.com/office/powerpoint/2010/main" xmlns="" val="1255137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5A2D2C4-E7F2-F341-BB91-82A4DAFF2C38}"/>
              </a:ext>
            </a:extLst>
          </p:cNvPr>
          <p:cNvPicPr>
            <a:picLocks noChangeAspect="1"/>
          </p:cNvPicPr>
          <p:nvPr/>
        </p:nvPicPr>
        <p:blipFill>
          <a:blip r:embed="rId2"/>
          <a:stretch>
            <a:fillRect/>
          </a:stretch>
        </p:blipFill>
        <p:spPr>
          <a:xfrm>
            <a:off x="2624280" y="1075067"/>
            <a:ext cx="6956535" cy="4752000"/>
          </a:xfrm>
          <a:prstGeom prst="rect">
            <a:avLst/>
          </a:prstGeom>
        </p:spPr>
      </p:pic>
      <p:grpSp>
        <p:nvGrpSpPr>
          <p:cNvPr id="6" name="Grupo 5">
            <a:extLst>
              <a:ext uri="{FF2B5EF4-FFF2-40B4-BE49-F238E27FC236}">
                <a16:creationId xmlns:a16="http://schemas.microsoft.com/office/drawing/2014/main" xmlns="" id="{E6203ABF-A3D1-064B-ACE3-B5CEDDE3F9D5}"/>
              </a:ext>
            </a:extLst>
          </p:cNvPr>
          <p:cNvGrpSpPr/>
          <p:nvPr/>
        </p:nvGrpSpPr>
        <p:grpSpPr>
          <a:xfrm>
            <a:off x="2074632" y="2670694"/>
            <a:ext cx="8909979" cy="1520672"/>
            <a:chOff x="2989377" y="3093846"/>
            <a:chExt cx="14189523" cy="1520672"/>
          </a:xfrm>
        </p:grpSpPr>
        <p:sp>
          <p:nvSpPr>
            <p:cNvPr id="7" name="Rectángulo redondeado 6">
              <a:extLst>
                <a:ext uri="{FF2B5EF4-FFF2-40B4-BE49-F238E27FC236}">
                  <a16:creationId xmlns:a16="http://schemas.microsoft.com/office/drawing/2014/main" xmlns="" id="{98F63385-977A-2A49-BCC6-B341ACEAF924}"/>
                </a:ext>
              </a:extLst>
            </p:cNvPr>
            <p:cNvSpPr/>
            <p:nvPr/>
          </p:nvSpPr>
          <p:spPr>
            <a:xfrm>
              <a:off x="2989377" y="3093846"/>
              <a:ext cx="12873174" cy="152067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a:extLst>
                <a:ext uri="{FF2B5EF4-FFF2-40B4-BE49-F238E27FC236}">
                  <a16:creationId xmlns:a16="http://schemas.microsoft.com/office/drawing/2014/main" xmlns="" id="{7AE49F92-B1F5-8A4A-B212-548D98F6CD6B}"/>
                </a:ext>
              </a:extLst>
            </p:cNvPr>
            <p:cNvSpPr txBox="1"/>
            <p:nvPr/>
          </p:nvSpPr>
          <p:spPr>
            <a:xfrm>
              <a:off x="3280304" y="3254018"/>
              <a:ext cx="13898596" cy="830997"/>
            </a:xfrm>
            <a:prstGeom prst="rect">
              <a:avLst/>
            </a:prstGeom>
            <a:noFill/>
          </p:spPr>
          <p:txBody>
            <a:bodyPr wrap="none" rtlCol="0">
              <a:spAutoFit/>
            </a:bodyPr>
            <a:lstStyle/>
            <a:p>
              <a:endParaRPr lang="es-ES" sz="2400" b="1" dirty="0">
                <a:latin typeface="Bookman Old Style" panose="02050604050505020204" pitchFamily="18" charset="0"/>
              </a:endParaRPr>
            </a:p>
            <a:p>
              <a:r>
                <a:rPr lang="es-ES" sz="2400" b="1" dirty="0">
                  <a:latin typeface="Bookman Old Style" panose="02050604050505020204" pitchFamily="18" charset="0"/>
                </a:rPr>
                <a:t>Proyección Tiempo promedio ascenso: </a:t>
              </a:r>
              <a:r>
                <a:rPr lang="es-ES" sz="2400" b="1" dirty="0">
                  <a:solidFill>
                    <a:srgbClr val="FF0000"/>
                  </a:solidFill>
                  <a:latin typeface="Bookman Old Style" panose="02050604050505020204" pitchFamily="18" charset="0"/>
                </a:rPr>
                <a:t>7,22</a:t>
              </a:r>
              <a:r>
                <a:rPr lang="es-ES" sz="2400" b="1" dirty="0">
                  <a:latin typeface="Bookman Old Style" panose="02050604050505020204" pitchFamily="18" charset="0"/>
                </a:rPr>
                <a:t> años</a:t>
              </a:r>
            </a:p>
          </p:txBody>
        </p:sp>
      </p:grpSp>
      <p:pic>
        <p:nvPicPr>
          <p:cNvPr id="9" name="Imagen 8">
            <a:extLst>
              <a:ext uri="{FF2B5EF4-FFF2-40B4-BE49-F238E27FC236}">
                <a16:creationId xmlns:a16="http://schemas.microsoft.com/office/drawing/2014/main" xmlns="" id="{88E0A86F-DA1D-4813-874A-8B2B7741D1C6}"/>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315700" y="173160"/>
            <a:ext cx="688340" cy="603250"/>
          </a:xfrm>
          <a:prstGeom prst="rect">
            <a:avLst/>
          </a:prstGeom>
          <a:noFill/>
        </p:spPr>
      </p:pic>
    </p:spTree>
    <p:extLst>
      <p:ext uri="{BB962C8B-B14F-4D97-AF65-F5344CB8AC3E}">
        <p14:creationId xmlns:p14="http://schemas.microsoft.com/office/powerpoint/2010/main" xmlns="" val="27663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6EB086-400D-4B25-A340-6DF25E974750}"/>
              </a:ext>
            </a:extLst>
          </p:cNvPr>
          <p:cNvSpPr>
            <a:spLocks noGrp="1"/>
          </p:cNvSpPr>
          <p:nvPr>
            <p:ph type="title"/>
          </p:nvPr>
        </p:nvSpPr>
        <p:spPr>
          <a:xfrm>
            <a:off x="1066800" y="289560"/>
            <a:ext cx="10058400" cy="1371600"/>
          </a:xfrm>
        </p:spPr>
        <p:txBody>
          <a:bodyPr>
            <a:normAutofit fontScale="90000"/>
          </a:bodyPr>
          <a:lstStyle/>
          <a:p>
            <a:r>
              <a:rPr lang="es-ES" dirty="0">
                <a:latin typeface="Bookman Old Style" panose="02050604050505020204" pitchFamily="18" charset="0"/>
              </a:rPr>
              <a:t>3. Cuadro comparativo entre las promociones 53ª a 63ª</a:t>
            </a:r>
          </a:p>
        </p:txBody>
      </p:sp>
      <p:pic>
        <p:nvPicPr>
          <p:cNvPr id="5" name="Imagen 4">
            <a:extLst>
              <a:ext uri="{FF2B5EF4-FFF2-40B4-BE49-F238E27FC236}">
                <a16:creationId xmlns:a16="http://schemas.microsoft.com/office/drawing/2014/main" xmlns="" id="{477F0E77-6743-45A8-B3D3-B93921E7E48A}"/>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66366" y="215363"/>
            <a:ext cx="688340" cy="603250"/>
          </a:xfrm>
          <a:prstGeom prst="rect">
            <a:avLst/>
          </a:prstGeom>
          <a:noFill/>
        </p:spPr>
      </p:pic>
      <p:sp>
        <p:nvSpPr>
          <p:cNvPr id="3" name="Botón de acción: Volver 2">
            <a:hlinkClick r:id="rId4" action="ppaction://hlinksldjump" highlightClick="1"/>
            <a:extLst>
              <a:ext uri="{FF2B5EF4-FFF2-40B4-BE49-F238E27FC236}">
                <a16:creationId xmlns:a16="http://schemas.microsoft.com/office/drawing/2014/main" xmlns="" id="{0B6B7046-020F-E14A-AB1C-202CFC0CC8B5}"/>
              </a:ext>
            </a:extLst>
          </p:cNvPr>
          <p:cNvSpPr/>
          <p:nvPr/>
        </p:nvSpPr>
        <p:spPr>
          <a:xfrm>
            <a:off x="11444954" y="6111240"/>
            <a:ext cx="509752"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xmlns="" id="{BFFA8FFC-E88C-BA44-8022-968DADF2CD38}"/>
              </a:ext>
            </a:extLst>
          </p:cNvPr>
          <p:cNvPicPr>
            <a:picLocks noChangeAspect="1"/>
          </p:cNvPicPr>
          <p:nvPr/>
        </p:nvPicPr>
        <p:blipFill>
          <a:blip r:embed="rId5"/>
          <a:stretch>
            <a:fillRect/>
          </a:stretch>
        </p:blipFill>
        <p:spPr>
          <a:xfrm>
            <a:off x="2548253" y="1662860"/>
            <a:ext cx="7086905" cy="4752000"/>
          </a:xfrm>
          <a:prstGeom prst="rect">
            <a:avLst/>
          </a:prstGeom>
        </p:spPr>
      </p:pic>
    </p:spTree>
    <p:extLst>
      <p:ext uri="{BB962C8B-B14F-4D97-AF65-F5344CB8AC3E}">
        <p14:creationId xmlns:p14="http://schemas.microsoft.com/office/powerpoint/2010/main" xmlns="" val="390023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296E2B-7714-407E-9862-96CA625740B7}"/>
              </a:ext>
            </a:extLst>
          </p:cNvPr>
          <p:cNvSpPr>
            <a:spLocks noGrp="1"/>
          </p:cNvSpPr>
          <p:nvPr>
            <p:ph type="title"/>
          </p:nvPr>
        </p:nvSpPr>
        <p:spPr>
          <a:xfrm>
            <a:off x="1066800" y="216920"/>
            <a:ext cx="10058400" cy="1371600"/>
          </a:xfrm>
        </p:spPr>
        <p:txBody>
          <a:bodyPr>
            <a:normAutofit/>
          </a:bodyPr>
          <a:lstStyle/>
          <a:p>
            <a:r>
              <a:rPr lang="es-ES" sz="4300" dirty="0">
                <a:latin typeface="Bookman Old Style" panose="02050604050505020204" pitchFamily="18" charset="0"/>
              </a:rPr>
              <a:t>3. Cuadro comparativo entre las promociones 53ª a 63ª</a:t>
            </a:r>
          </a:p>
        </p:txBody>
      </p:sp>
      <p:sp>
        <p:nvSpPr>
          <p:cNvPr id="3" name="Marcador de contenido 2">
            <a:extLst>
              <a:ext uri="{FF2B5EF4-FFF2-40B4-BE49-F238E27FC236}">
                <a16:creationId xmlns:a16="http://schemas.microsoft.com/office/drawing/2014/main" xmlns="" id="{E5B0A25D-A83C-4CC6-AAA9-F8280C681E73}"/>
              </a:ext>
            </a:extLst>
          </p:cNvPr>
          <p:cNvSpPr>
            <a:spLocks noGrp="1"/>
          </p:cNvSpPr>
          <p:nvPr>
            <p:ph idx="1"/>
          </p:nvPr>
        </p:nvSpPr>
        <p:spPr>
          <a:xfrm>
            <a:off x="1066800" y="1567076"/>
            <a:ext cx="10887905" cy="873585"/>
          </a:xfrm>
        </p:spPr>
        <p:txBody>
          <a:bodyPr>
            <a:normAutofit lnSpcReduction="10000"/>
          </a:bodyPr>
          <a:lstStyle/>
          <a:p>
            <a:pPr marL="0" indent="0">
              <a:lnSpc>
                <a:spcPct val="90000"/>
              </a:lnSpc>
              <a:buNone/>
            </a:pPr>
            <a:r>
              <a:rPr lang="es-ES" dirty="0">
                <a:latin typeface="Bookman Old Style" panose="02050604050505020204" pitchFamily="18" charset="0"/>
              </a:rPr>
              <a:t>El tiempo promedio de la serie estadística (Promoción de 53ª a 62ª) se ha calculado según la siguiente expresión:</a:t>
            </a:r>
          </a:p>
          <a:p>
            <a:pPr marL="0" indent="0">
              <a:lnSpc>
                <a:spcPct val="90000"/>
              </a:lnSpc>
              <a:buNone/>
            </a:pPr>
            <a:r>
              <a:rPr lang="es-ES" dirty="0">
                <a:latin typeface="Bookman Old Style" panose="02050604050505020204" pitchFamily="18" charset="0"/>
              </a:rPr>
              <a:t> </a:t>
            </a:r>
          </a:p>
          <a:p>
            <a:pPr>
              <a:lnSpc>
                <a:spcPct val="90000"/>
              </a:lnSpc>
            </a:pPr>
            <a:endParaRPr lang="es-ES" sz="1000" dirty="0"/>
          </a:p>
        </p:txBody>
      </p:sp>
      <p:pic>
        <p:nvPicPr>
          <p:cNvPr id="4" name="Imagen 3">
            <a:extLst>
              <a:ext uri="{FF2B5EF4-FFF2-40B4-BE49-F238E27FC236}">
                <a16:creationId xmlns:a16="http://schemas.microsoft.com/office/drawing/2014/main" xmlns="" id="{78BB40F3-53A3-4EC2-91B7-09259C05CFC9}"/>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5" y="201295"/>
            <a:ext cx="688340" cy="603250"/>
          </a:xfrm>
          <a:prstGeom prst="rect">
            <a:avLst/>
          </a:prstGeom>
          <a:noFill/>
        </p:spPr>
      </p:pic>
      <mc:AlternateContent xmlns:mc="http://schemas.openxmlformats.org/markup-compatibility/2006">
        <mc:Choice xmlns:a14="http://schemas.microsoft.com/office/drawing/2010/main" xmlns="" Requires="a14">
          <p:sp>
            <p:nvSpPr>
              <p:cNvPr id="11" name="CuadroTexto 10">
                <a:extLst>
                  <a:ext uri="{FF2B5EF4-FFF2-40B4-BE49-F238E27FC236}">
                    <a16:creationId xmlns:a16="http://schemas.microsoft.com/office/drawing/2014/main" id="{4D08D2F5-76FD-5847-8538-143032D9E6F0}"/>
                  </a:ext>
                </a:extLst>
              </p:cNvPr>
              <p:cNvSpPr txBox="1"/>
              <p:nvPr/>
            </p:nvSpPr>
            <p:spPr>
              <a:xfrm>
                <a:off x="1066800" y="2205183"/>
                <a:ext cx="4289636" cy="70218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𝑇𝑖𝑒𝑚𝑝𝑜</m:t>
                      </m:r>
                      <m:r>
                        <a:rPr lang="es-ES" b="0" i="1" smtClean="0">
                          <a:latin typeface="Cambria Math" panose="02040503050406030204" pitchFamily="18" charset="0"/>
                        </a:rPr>
                        <m:t> </m:t>
                      </m:r>
                      <m:r>
                        <a:rPr lang="es-ES" b="0" i="1" smtClean="0">
                          <a:latin typeface="Cambria Math" panose="02040503050406030204" pitchFamily="18" charset="0"/>
                        </a:rPr>
                        <m:t>𝑝𝑟𝑜𝑚𝑒𝑑𝑖𝑜</m:t>
                      </m:r>
                      <m:r>
                        <a:rPr lang="es-ES" b="0" i="1" smtClean="0">
                          <a:latin typeface="Cambria Math" panose="02040503050406030204" pitchFamily="18" charset="0"/>
                        </a:rPr>
                        <m:t> 53−62=</m:t>
                      </m:r>
                      <m:f>
                        <m:fPr>
                          <m:ctrlPr>
                            <a:rPr lang="es-ES" b="0" i="1" smtClean="0">
                              <a:latin typeface="Cambria Math" panose="02040503050406030204" pitchFamily="18" charset="0"/>
                            </a:rPr>
                          </m:ctrlPr>
                        </m:fPr>
                        <m:num>
                          <m:nary>
                            <m:naryPr>
                              <m:chr m:val="∑"/>
                              <m:limLoc m:val="subSup"/>
                              <m:ctrlPr>
                                <a:rPr lang="es-ES" b="0" i="1" smtClean="0">
                                  <a:latin typeface="Cambria Math" panose="02040503050406030204" pitchFamily="18" charset="0"/>
                                </a:rPr>
                              </m:ctrlPr>
                            </m:naryPr>
                            <m:sub>
                              <m:r>
                                <m:rPr>
                                  <m:brk m:alnAt="25"/>
                                </m:rPr>
                                <a:rPr lang="es-ES" b="0" i="1" smtClean="0">
                                  <a:latin typeface="Cambria Math" panose="02040503050406030204" pitchFamily="18" charset="0"/>
                                </a:rPr>
                                <m:t>𝑝</m:t>
                              </m:r>
                              <m:r>
                                <a:rPr lang="es-ES" b="0" i="1" smtClean="0">
                                  <a:latin typeface="Cambria Math" panose="02040503050406030204" pitchFamily="18" charset="0"/>
                                </a:rPr>
                                <m:t>=53</m:t>
                              </m:r>
                            </m:sub>
                            <m:sup>
                              <m:r>
                                <a:rPr lang="es-ES" b="0" i="1" smtClean="0">
                                  <a:latin typeface="Cambria Math" panose="02040503050406030204" pitchFamily="18" charset="0"/>
                                </a:rPr>
                                <m:t>62</m:t>
                              </m:r>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𝑝</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𝑝</m:t>
                                  </m:r>
                                </m:sub>
                              </m:sSub>
                            </m:e>
                          </m:nary>
                        </m:num>
                        <m:den>
                          <m:nary>
                            <m:naryPr>
                              <m:chr m:val="∑"/>
                              <m:limLoc m:val="subSup"/>
                              <m:ctrlPr>
                                <a:rPr lang="es-ES" b="0" i="1" smtClean="0">
                                  <a:latin typeface="Cambria Math" panose="02040503050406030204" pitchFamily="18" charset="0"/>
                                </a:rPr>
                              </m:ctrlPr>
                            </m:naryPr>
                            <m:sub>
                              <m:r>
                                <m:rPr>
                                  <m:brk m:alnAt="25"/>
                                </m:rPr>
                                <a:rPr lang="es-ES" b="0" i="1" smtClean="0">
                                  <a:latin typeface="Cambria Math" panose="02040503050406030204" pitchFamily="18" charset="0"/>
                                </a:rPr>
                                <m:t>𝑝</m:t>
                              </m:r>
                              <m:r>
                                <a:rPr lang="es-ES" b="0" i="1" smtClean="0">
                                  <a:latin typeface="Cambria Math" panose="02040503050406030204" pitchFamily="18" charset="0"/>
                                </a:rPr>
                                <m:t>=53</m:t>
                              </m:r>
                            </m:sub>
                            <m:sup>
                              <m:r>
                                <a:rPr lang="es-ES" b="0" i="1" smtClean="0">
                                  <a:latin typeface="Cambria Math" panose="02040503050406030204" pitchFamily="18" charset="0"/>
                                </a:rPr>
                                <m:t>62</m:t>
                              </m:r>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𝑝</m:t>
                                  </m:r>
                                </m:sub>
                              </m:sSub>
                            </m:e>
                          </m:nary>
                        </m:den>
                      </m:f>
                    </m:oMath>
                  </m:oMathPara>
                </a14:m>
                <a:endParaRPr lang="es-ES" dirty="0"/>
              </a:p>
            </p:txBody>
          </p:sp>
        </mc:Choice>
        <mc:Fallback>
          <p:sp>
            <p:nvSpPr>
              <p:cNvPr id="11" name="CuadroTexto 10">
                <a:extLst>
                  <a:ext uri="{FF2B5EF4-FFF2-40B4-BE49-F238E27FC236}">
                    <a16:creationId xmlns:a16="http://schemas.microsoft.com/office/drawing/2014/main" xmlns="" xmlns:a14="http://schemas.microsoft.com/office/drawing/2010/main" id="{4D08D2F5-76FD-5847-8538-143032D9E6F0}"/>
                  </a:ext>
                </a:extLst>
              </p:cNvPr>
              <p:cNvSpPr txBox="1">
                <a:spLocks noRot="1" noChangeAspect="1" noMove="1" noResize="1" noEditPoints="1" noAdjustHandles="1" noChangeArrowheads="1" noChangeShapeType="1" noTextEdit="1"/>
              </p:cNvSpPr>
              <p:nvPr/>
            </p:nvSpPr>
            <p:spPr>
              <a:xfrm>
                <a:off x="1066800" y="2205183"/>
                <a:ext cx="4289636" cy="702180"/>
              </a:xfrm>
              <a:prstGeom prst="rect">
                <a:avLst/>
              </a:prstGeom>
              <a:blipFill>
                <a:blip r:embed="rId3"/>
                <a:stretch>
                  <a:fillRect l="-1479" t="-64286" b="-85714"/>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xmlns="" id="{C2A37A0A-20D3-2644-89F7-285131EA76AE}"/>
              </a:ext>
            </a:extLst>
          </p:cNvPr>
          <p:cNvSpPr txBox="1"/>
          <p:nvPr/>
        </p:nvSpPr>
        <p:spPr>
          <a:xfrm>
            <a:off x="5644006" y="2061765"/>
            <a:ext cx="6310699" cy="1200329"/>
          </a:xfrm>
          <a:prstGeom prst="rect">
            <a:avLst/>
          </a:prstGeom>
          <a:noFill/>
        </p:spPr>
        <p:txBody>
          <a:bodyPr wrap="square" rtlCol="0">
            <a:spAutoFit/>
          </a:bodyPr>
          <a:lstStyle/>
          <a:p>
            <a:r>
              <a:rPr lang="es-ES" dirty="0">
                <a:latin typeface="Bookman Old Style" panose="02050604050505020204" pitchFamily="18" charset="0"/>
              </a:rPr>
              <a:t>p: promoción objeto de estudio. </a:t>
            </a:r>
          </a:p>
          <a:p>
            <a:r>
              <a:rPr lang="es-ES" dirty="0" err="1">
                <a:latin typeface="Bookman Old Style" panose="02050604050505020204" pitchFamily="18" charset="0"/>
              </a:rPr>
              <a:t>n</a:t>
            </a:r>
            <a:r>
              <a:rPr lang="es-ES" baseline="-25000" dirty="0" err="1">
                <a:latin typeface="Bookman Old Style" panose="02050604050505020204" pitchFamily="18" charset="0"/>
              </a:rPr>
              <a:t>p</a:t>
            </a:r>
            <a:r>
              <a:rPr lang="es-ES" dirty="0">
                <a:latin typeface="Bookman Old Style" panose="02050604050505020204" pitchFamily="18" charset="0"/>
              </a:rPr>
              <a:t>: integrantes de la promoción p. </a:t>
            </a:r>
          </a:p>
          <a:p>
            <a:r>
              <a:rPr lang="es-ES" dirty="0" err="1">
                <a:latin typeface="Bookman Old Style" panose="02050604050505020204" pitchFamily="18" charset="0"/>
              </a:rPr>
              <a:t>t</a:t>
            </a:r>
            <a:r>
              <a:rPr lang="es-ES" baseline="-25000" dirty="0" err="1">
                <a:latin typeface="Bookman Old Style" panose="02050604050505020204" pitchFamily="18" charset="0"/>
              </a:rPr>
              <a:t>p</a:t>
            </a:r>
            <a:r>
              <a:rPr lang="es-ES" dirty="0">
                <a:latin typeface="Bookman Old Style" panose="02050604050505020204" pitchFamily="18" charset="0"/>
              </a:rPr>
              <a:t>: tiempo promedio de ascenso para la promoción p. ∑ sumatorio desde la Promoción 53ª hasta la 62ª.</a:t>
            </a:r>
          </a:p>
        </p:txBody>
      </p:sp>
      <mc:AlternateContent xmlns:mc="http://schemas.openxmlformats.org/markup-compatibility/2006">
        <mc:Choice xmlns:a14="http://schemas.microsoft.com/office/drawing/2010/main" xmlns="" Requires="a14">
          <p:sp>
            <p:nvSpPr>
              <p:cNvPr id="20" name="CuadroTexto 19">
                <a:extLst>
                  <a:ext uri="{FF2B5EF4-FFF2-40B4-BE49-F238E27FC236}">
                    <a16:creationId xmlns:a16="http://schemas.microsoft.com/office/drawing/2014/main" id="{00AF0FDB-6C80-5044-B33C-C6CD024714D1}"/>
                  </a:ext>
                </a:extLst>
              </p:cNvPr>
              <p:cNvSpPr txBox="1"/>
              <p:nvPr/>
            </p:nvSpPr>
            <p:spPr>
              <a:xfrm>
                <a:off x="1087029" y="3992670"/>
                <a:ext cx="5126019" cy="68031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nary>
                            <m:naryPr>
                              <m:chr m:val="∑"/>
                              <m:limLoc m:val="subSup"/>
                              <m:ctrlPr>
                                <a:rPr lang="es-ES" b="0" i="1" smtClean="0">
                                  <a:latin typeface="Cambria Math" panose="02040503050406030204" pitchFamily="18" charset="0"/>
                                </a:rPr>
                              </m:ctrlPr>
                            </m:naryPr>
                            <m:sub>
                              <m:r>
                                <m:rPr>
                                  <m:brk m:alnAt="25"/>
                                </m:rPr>
                                <a:rPr lang="es-ES" b="0" i="1" smtClean="0">
                                  <a:latin typeface="Cambria Math" panose="02040503050406030204" pitchFamily="18" charset="0"/>
                                </a:rPr>
                                <m:t>𝑝</m:t>
                              </m:r>
                              <m:r>
                                <a:rPr lang="es-ES" b="0" i="1" smtClean="0">
                                  <a:latin typeface="Cambria Math" panose="02040503050406030204" pitchFamily="18" charset="0"/>
                                </a:rPr>
                                <m:t>=53</m:t>
                              </m:r>
                            </m:sub>
                            <m:sup>
                              <m:r>
                                <a:rPr lang="es-ES" b="0" i="1" smtClean="0">
                                  <a:latin typeface="Cambria Math" panose="02040503050406030204" pitchFamily="18" charset="0"/>
                                </a:rPr>
                                <m:t>62</m:t>
                              </m:r>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𝑝</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𝑝</m:t>
                                  </m:r>
                                </m:sub>
                              </m:sSub>
                            </m:e>
                          </m:nary>
                        </m:num>
                        <m:den>
                          <m:nary>
                            <m:naryPr>
                              <m:chr m:val="∑"/>
                              <m:limLoc m:val="subSup"/>
                              <m:ctrlPr>
                                <a:rPr lang="es-ES" b="0" i="1" smtClean="0">
                                  <a:latin typeface="Cambria Math" panose="02040503050406030204" pitchFamily="18" charset="0"/>
                                </a:rPr>
                              </m:ctrlPr>
                            </m:naryPr>
                            <m:sub>
                              <m:r>
                                <m:rPr>
                                  <m:brk m:alnAt="25"/>
                                </m:rPr>
                                <a:rPr lang="es-ES" b="0" i="1" smtClean="0">
                                  <a:latin typeface="Cambria Math" panose="02040503050406030204" pitchFamily="18" charset="0"/>
                                </a:rPr>
                                <m:t>𝑝</m:t>
                              </m:r>
                              <m:r>
                                <a:rPr lang="es-ES" b="0" i="1" smtClean="0">
                                  <a:latin typeface="Cambria Math" panose="02040503050406030204" pitchFamily="18" charset="0"/>
                                </a:rPr>
                                <m:t>=53</m:t>
                              </m:r>
                            </m:sub>
                            <m:sup>
                              <m:r>
                                <a:rPr lang="es-ES" b="0" i="1" smtClean="0">
                                  <a:latin typeface="Cambria Math" panose="02040503050406030204" pitchFamily="18" charset="0"/>
                                </a:rPr>
                                <m:t>62</m:t>
                              </m:r>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𝑝</m:t>
                                  </m:r>
                                </m:sub>
                              </m:sSub>
                            </m:e>
                          </m:nary>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53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53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54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54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62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62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53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54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𝑛</m:t>
                              </m:r>
                            </m:e>
                            <m:sub>
                              <m:r>
                                <a:rPr lang="es-ES" b="0" i="1" smtClean="0">
                                  <a:latin typeface="Cambria Math" panose="02040503050406030204" pitchFamily="18" charset="0"/>
                                </a:rPr>
                                <m:t>62</m:t>
                              </m:r>
                            </m:sub>
                          </m:sSub>
                        </m:den>
                      </m:f>
                    </m:oMath>
                  </m:oMathPara>
                </a14:m>
                <a:endParaRPr lang="es-ES" dirty="0"/>
              </a:p>
            </p:txBody>
          </p:sp>
        </mc:Choice>
        <mc:Fallback>
          <p:sp>
            <p:nvSpPr>
              <p:cNvPr id="20" name="CuadroTexto 19">
                <a:extLst>
                  <a:ext uri="{FF2B5EF4-FFF2-40B4-BE49-F238E27FC236}">
                    <a16:creationId xmlns:a16="http://schemas.microsoft.com/office/drawing/2014/main" xmlns="" xmlns:a14="http://schemas.microsoft.com/office/drawing/2010/main" id="{00AF0FDB-6C80-5044-B33C-C6CD024714D1}"/>
                  </a:ext>
                </a:extLst>
              </p:cNvPr>
              <p:cNvSpPr txBox="1">
                <a:spLocks noRot="1" noChangeAspect="1" noMove="1" noResize="1" noEditPoints="1" noAdjustHandles="1" noChangeArrowheads="1" noChangeShapeType="1" noTextEdit="1"/>
              </p:cNvSpPr>
              <p:nvPr/>
            </p:nvSpPr>
            <p:spPr>
              <a:xfrm>
                <a:off x="1087029" y="3992670"/>
                <a:ext cx="5126019" cy="680314"/>
              </a:xfrm>
              <a:prstGeom prst="rect">
                <a:avLst/>
              </a:prstGeom>
              <a:blipFill>
                <a:blip r:embed="rId4"/>
                <a:stretch>
                  <a:fillRect l="-5941" t="-63636" b="-9090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21" name="CuadroTexto 20">
                <a:extLst>
                  <a:ext uri="{FF2B5EF4-FFF2-40B4-BE49-F238E27FC236}">
                    <a16:creationId xmlns:a16="http://schemas.microsoft.com/office/drawing/2014/main" id="{CAE7B9F7-FB3B-4144-BF3A-2B2ECA6D8719}"/>
                  </a:ext>
                </a:extLst>
              </p:cNvPr>
              <p:cNvSpPr txBox="1"/>
              <p:nvPr/>
            </p:nvSpPr>
            <p:spPr>
              <a:xfrm>
                <a:off x="6177188" y="4036901"/>
                <a:ext cx="4385843" cy="53059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298·3,82+231·5,06+…+186·5,46</m:t>
                          </m:r>
                        </m:num>
                        <m:den>
                          <m:r>
                            <a:rPr lang="es-ES" b="0" i="1" smtClean="0">
                              <a:latin typeface="Cambria Math" panose="02040503050406030204" pitchFamily="18" charset="0"/>
                            </a:rPr>
                            <m:t>298+231+…+186</m:t>
                          </m:r>
                        </m:den>
                      </m:f>
                    </m:oMath>
                  </m:oMathPara>
                </a14:m>
                <a:endParaRPr lang="es-ES" dirty="0"/>
              </a:p>
            </p:txBody>
          </p:sp>
        </mc:Choice>
        <mc:Fallback>
          <p:sp>
            <p:nvSpPr>
              <p:cNvPr id="21" name="CuadroTexto 20">
                <a:extLst>
                  <a:ext uri="{FF2B5EF4-FFF2-40B4-BE49-F238E27FC236}">
                    <a16:creationId xmlns:a16="http://schemas.microsoft.com/office/drawing/2014/main" xmlns="" xmlns:a14="http://schemas.microsoft.com/office/drawing/2010/main" id="{CAE7B9F7-FB3B-4144-BF3A-2B2ECA6D8719}"/>
                  </a:ext>
                </a:extLst>
              </p:cNvPr>
              <p:cNvSpPr txBox="1">
                <a:spLocks noRot="1" noChangeAspect="1" noMove="1" noResize="1" noEditPoints="1" noAdjustHandles="1" noChangeArrowheads="1" noChangeShapeType="1" noTextEdit="1"/>
              </p:cNvSpPr>
              <p:nvPr/>
            </p:nvSpPr>
            <p:spPr>
              <a:xfrm>
                <a:off x="6177188" y="4036901"/>
                <a:ext cx="4385843" cy="530594"/>
              </a:xfrm>
              <a:prstGeom prst="rect">
                <a:avLst/>
              </a:prstGeom>
              <a:blipFill>
                <a:blip r:embed="rId5"/>
                <a:stretch>
                  <a:fillRect t="-2326" b="-11628"/>
                </a:stretch>
              </a:blipFill>
            </p:spPr>
            <p:txBody>
              <a:bodyPr/>
              <a:lstStyle/>
              <a:p>
                <a:r>
                  <a:rPr lang="es-ES">
                    <a:noFill/>
                  </a:rPr>
                  <a:t> </a:t>
                </a:r>
              </a:p>
            </p:txBody>
          </p:sp>
        </mc:Fallback>
      </mc:AlternateContent>
      <p:sp>
        <p:nvSpPr>
          <p:cNvPr id="37" name="CuadroTexto 36">
            <a:extLst>
              <a:ext uri="{FF2B5EF4-FFF2-40B4-BE49-F238E27FC236}">
                <a16:creationId xmlns:a16="http://schemas.microsoft.com/office/drawing/2014/main" xmlns="" id="{E79499C0-8FCB-3F4D-AD9C-50291AD55DD5}"/>
              </a:ext>
            </a:extLst>
          </p:cNvPr>
          <p:cNvSpPr txBox="1"/>
          <p:nvPr/>
        </p:nvSpPr>
        <p:spPr>
          <a:xfrm>
            <a:off x="987068" y="4859242"/>
            <a:ext cx="10887905" cy="1366528"/>
          </a:xfrm>
          <a:prstGeom prst="rect">
            <a:avLst/>
          </a:prstGeom>
          <a:noFill/>
        </p:spPr>
        <p:txBody>
          <a:bodyPr wrap="square" rtlCol="0">
            <a:spAutoFit/>
          </a:bodyPr>
          <a:lstStyle/>
          <a:p>
            <a:pPr>
              <a:lnSpc>
                <a:spcPct val="90000"/>
              </a:lnSpc>
            </a:pPr>
            <a:r>
              <a:rPr lang="es-ES" dirty="0">
                <a:latin typeface="Bookman Old Style" panose="02050604050505020204" pitchFamily="18" charset="0"/>
              </a:rPr>
              <a:t>Se observa que el calculo de la </a:t>
            </a:r>
            <a:r>
              <a:rPr lang="es-ES" b="1" dirty="0">
                <a:latin typeface="Bookman Old Style" panose="02050604050505020204" pitchFamily="18" charset="0"/>
              </a:rPr>
              <a:t>media</a:t>
            </a:r>
            <a:r>
              <a:rPr lang="es-ES" dirty="0">
                <a:latin typeface="Bookman Old Style" panose="02050604050505020204" pitchFamily="18" charset="0"/>
              </a:rPr>
              <a:t> ha sido </a:t>
            </a:r>
            <a:r>
              <a:rPr lang="es-ES" b="1" dirty="0">
                <a:latin typeface="Bookman Old Style" panose="02050604050505020204" pitchFamily="18" charset="0"/>
              </a:rPr>
              <a:t>ponderado</a:t>
            </a:r>
            <a:r>
              <a:rPr lang="es-ES" dirty="0">
                <a:latin typeface="Bookman Old Style" panose="02050604050505020204" pitchFamily="18" charset="0"/>
              </a:rPr>
              <a:t> en base al </a:t>
            </a:r>
            <a:r>
              <a:rPr lang="es-ES" b="1" dirty="0">
                <a:latin typeface="Bookman Old Style" panose="02050604050505020204" pitchFamily="18" charset="0"/>
              </a:rPr>
              <a:t>número de integrantes</a:t>
            </a:r>
            <a:r>
              <a:rPr lang="es-ES" dirty="0">
                <a:latin typeface="Bookman Old Style" panose="02050604050505020204" pitchFamily="18" charset="0"/>
              </a:rPr>
              <a:t>. Se obtiene un resultado más coherente, ya que no se pueden considerar del igual modo a promociones de 298 integrantes (53ª) y a promociones de 52 integrantes (56ª). </a:t>
            </a:r>
          </a:p>
          <a:p>
            <a:pPr>
              <a:lnSpc>
                <a:spcPct val="90000"/>
              </a:lnSpc>
            </a:pPr>
            <a:endParaRPr lang="es-ES" dirty="0">
              <a:latin typeface="Bookman Old Style" panose="02050604050505020204" pitchFamily="18" charset="0"/>
            </a:endParaRPr>
          </a:p>
          <a:p>
            <a:endParaRPr lang="es-ES" dirty="0"/>
          </a:p>
        </p:txBody>
      </p:sp>
      <p:grpSp>
        <p:nvGrpSpPr>
          <p:cNvPr id="39" name="Grupo 38">
            <a:extLst>
              <a:ext uri="{FF2B5EF4-FFF2-40B4-BE49-F238E27FC236}">
                <a16:creationId xmlns:a16="http://schemas.microsoft.com/office/drawing/2014/main" xmlns="" id="{30D6C49B-7440-BE4D-ABA4-2C4220CC1710}"/>
              </a:ext>
            </a:extLst>
          </p:cNvPr>
          <p:cNvGrpSpPr/>
          <p:nvPr/>
        </p:nvGrpSpPr>
        <p:grpSpPr>
          <a:xfrm>
            <a:off x="2641928" y="2412303"/>
            <a:ext cx="8473744" cy="2298497"/>
            <a:chOff x="2641928" y="2948347"/>
            <a:chExt cx="8473744" cy="2298497"/>
          </a:xfrm>
        </p:grpSpPr>
        <p:grpSp>
          <p:nvGrpSpPr>
            <p:cNvPr id="36" name="Grupo 35">
              <a:extLst>
                <a:ext uri="{FF2B5EF4-FFF2-40B4-BE49-F238E27FC236}">
                  <a16:creationId xmlns:a16="http://schemas.microsoft.com/office/drawing/2014/main" xmlns="" id="{10200BB1-99A2-124F-8617-33D0C79A3EDE}"/>
                </a:ext>
              </a:extLst>
            </p:cNvPr>
            <p:cNvGrpSpPr/>
            <p:nvPr/>
          </p:nvGrpSpPr>
          <p:grpSpPr>
            <a:xfrm>
              <a:off x="2641928" y="2948347"/>
              <a:ext cx="7228153" cy="2298497"/>
              <a:chOff x="2641928" y="2948347"/>
              <a:chExt cx="7228153" cy="2298497"/>
            </a:xfrm>
          </p:grpSpPr>
          <p:sp>
            <p:nvSpPr>
              <p:cNvPr id="22" name="Elipse 21">
                <a:extLst>
                  <a:ext uri="{FF2B5EF4-FFF2-40B4-BE49-F238E27FC236}">
                    <a16:creationId xmlns:a16="http://schemas.microsoft.com/office/drawing/2014/main" xmlns="" id="{F2BF0232-4D1D-8448-BDFD-69AC345C6511}"/>
                  </a:ext>
                </a:extLst>
              </p:cNvPr>
              <p:cNvSpPr/>
              <p:nvPr/>
            </p:nvSpPr>
            <p:spPr>
              <a:xfrm>
                <a:off x="2641928" y="4503898"/>
                <a:ext cx="411313" cy="37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xmlns="" id="{B2457349-7F7F-9448-8632-92B6F7B18E49}"/>
                  </a:ext>
                </a:extLst>
              </p:cNvPr>
              <p:cNvSpPr/>
              <p:nvPr/>
            </p:nvSpPr>
            <p:spPr>
              <a:xfrm>
                <a:off x="3771810" y="4545936"/>
                <a:ext cx="388932" cy="270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xmlns="" id="{F7F30CB2-807E-DC41-AB46-18A0FF8FD112}"/>
                  </a:ext>
                </a:extLst>
              </p:cNvPr>
              <p:cNvSpPr/>
              <p:nvPr/>
            </p:nvSpPr>
            <p:spPr>
              <a:xfrm>
                <a:off x="5295869" y="4530170"/>
                <a:ext cx="311425" cy="302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xmlns="" id="{B57B4B68-803C-824A-9DB6-2AF3ED505A2C}"/>
                  </a:ext>
                </a:extLst>
              </p:cNvPr>
              <p:cNvSpPr/>
              <p:nvPr/>
            </p:nvSpPr>
            <p:spPr>
              <a:xfrm>
                <a:off x="3393420" y="4877019"/>
                <a:ext cx="388932" cy="369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a:extLst>
                  <a:ext uri="{FF2B5EF4-FFF2-40B4-BE49-F238E27FC236}">
                    <a16:creationId xmlns:a16="http://schemas.microsoft.com/office/drawing/2014/main" xmlns="" id="{DEA32D09-A8FA-6442-AC8F-429F96BB0047}"/>
                  </a:ext>
                </a:extLst>
              </p:cNvPr>
              <p:cNvSpPr/>
              <p:nvPr/>
            </p:nvSpPr>
            <p:spPr>
              <a:xfrm>
                <a:off x="4008289" y="4861256"/>
                <a:ext cx="358715" cy="28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xmlns="" id="{9B4E722D-2998-4C47-95A4-98834C40AE80}"/>
                  </a:ext>
                </a:extLst>
              </p:cNvPr>
              <p:cNvSpPr/>
              <p:nvPr/>
            </p:nvSpPr>
            <p:spPr>
              <a:xfrm>
                <a:off x="5096116" y="4861256"/>
                <a:ext cx="348140" cy="302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a:extLst>
                  <a:ext uri="{FF2B5EF4-FFF2-40B4-BE49-F238E27FC236}">
                    <a16:creationId xmlns:a16="http://schemas.microsoft.com/office/drawing/2014/main" xmlns="" id="{C38030DB-244C-7245-91D4-A8FE87D9DE5D}"/>
                  </a:ext>
                </a:extLst>
              </p:cNvPr>
              <p:cNvSpPr/>
              <p:nvPr/>
            </p:nvSpPr>
            <p:spPr>
              <a:xfrm>
                <a:off x="6483488" y="4545935"/>
                <a:ext cx="427899" cy="312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xmlns="" id="{D3FC8C8D-DC82-5847-93D7-E234348C54A4}"/>
                  </a:ext>
                </a:extLst>
              </p:cNvPr>
              <p:cNvSpPr/>
              <p:nvPr/>
            </p:nvSpPr>
            <p:spPr>
              <a:xfrm>
                <a:off x="7744744" y="4530170"/>
                <a:ext cx="427898" cy="28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xmlns="" id="{E04F80DA-BF76-9643-BF09-85C3442059AA}"/>
                  </a:ext>
                </a:extLst>
              </p:cNvPr>
              <p:cNvSpPr/>
              <p:nvPr/>
            </p:nvSpPr>
            <p:spPr>
              <a:xfrm>
                <a:off x="9418249" y="4500346"/>
                <a:ext cx="451832" cy="305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xmlns="" id="{EFB8914F-0FD2-1B48-A5D4-3CBA31A2ED74}"/>
                  </a:ext>
                </a:extLst>
              </p:cNvPr>
              <p:cNvSpPr/>
              <p:nvPr/>
            </p:nvSpPr>
            <p:spPr>
              <a:xfrm>
                <a:off x="7381270" y="4877019"/>
                <a:ext cx="427897" cy="291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Elipse 32">
                <a:extLst>
                  <a:ext uri="{FF2B5EF4-FFF2-40B4-BE49-F238E27FC236}">
                    <a16:creationId xmlns:a16="http://schemas.microsoft.com/office/drawing/2014/main" xmlns="" id="{4E1BD9EA-5325-3B4B-A19B-D358C2A7A856}"/>
                  </a:ext>
                </a:extLst>
              </p:cNvPr>
              <p:cNvSpPr/>
              <p:nvPr/>
            </p:nvSpPr>
            <p:spPr>
              <a:xfrm>
                <a:off x="8028543" y="4845489"/>
                <a:ext cx="426529" cy="312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xmlns="" id="{02511128-7298-AA45-AB53-F5C26DAEDF06}"/>
                  </a:ext>
                </a:extLst>
              </p:cNvPr>
              <p:cNvSpPr/>
              <p:nvPr/>
            </p:nvSpPr>
            <p:spPr>
              <a:xfrm>
                <a:off x="9195188" y="4877022"/>
                <a:ext cx="426529" cy="291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xmlns="" id="{1EC13202-96A5-7C46-989D-06B79CA616CC}"/>
                  </a:ext>
                </a:extLst>
              </p:cNvPr>
              <p:cNvSpPr/>
              <p:nvPr/>
            </p:nvSpPr>
            <p:spPr>
              <a:xfrm>
                <a:off x="5721479" y="2948347"/>
                <a:ext cx="274692" cy="28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8" name="Botón de acción: Hacia delante o Siguiente 37">
              <a:hlinkClick r:id="rId6" action="ppaction://hlinksldjump" highlightClick="1"/>
              <a:extLst>
                <a:ext uri="{FF2B5EF4-FFF2-40B4-BE49-F238E27FC236}">
                  <a16:creationId xmlns:a16="http://schemas.microsoft.com/office/drawing/2014/main" xmlns="" id="{B22164D1-BA38-8C49-A509-D3290F73E29E}"/>
                </a:ext>
              </a:extLst>
            </p:cNvPr>
            <p:cNvSpPr/>
            <p:nvPr/>
          </p:nvSpPr>
          <p:spPr>
            <a:xfrm>
              <a:off x="10705769" y="4627789"/>
              <a:ext cx="409903" cy="399932"/>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0" name="Grupo 49">
            <a:extLst>
              <a:ext uri="{FF2B5EF4-FFF2-40B4-BE49-F238E27FC236}">
                <a16:creationId xmlns:a16="http://schemas.microsoft.com/office/drawing/2014/main" xmlns="" id="{D2A9D772-06E8-124A-BA74-332DE76A396B}"/>
              </a:ext>
            </a:extLst>
          </p:cNvPr>
          <p:cNvGrpSpPr/>
          <p:nvPr/>
        </p:nvGrpSpPr>
        <p:grpSpPr>
          <a:xfrm>
            <a:off x="3145568" y="2709798"/>
            <a:ext cx="8660587" cy="1791751"/>
            <a:chOff x="3145568" y="3245842"/>
            <a:chExt cx="8660587" cy="1791751"/>
          </a:xfrm>
        </p:grpSpPr>
        <p:sp>
          <p:nvSpPr>
            <p:cNvPr id="42" name="Elipse 41">
              <a:extLst>
                <a:ext uri="{FF2B5EF4-FFF2-40B4-BE49-F238E27FC236}">
                  <a16:creationId xmlns:a16="http://schemas.microsoft.com/office/drawing/2014/main" xmlns="" id="{C0A22A2A-4C69-F740-9960-29C109FA86B7}"/>
                </a:ext>
              </a:extLst>
            </p:cNvPr>
            <p:cNvSpPr/>
            <p:nvPr/>
          </p:nvSpPr>
          <p:spPr>
            <a:xfrm>
              <a:off x="5683836" y="4560163"/>
              <a:ext cx="403929" cy="305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8" name="Grupo 47">
              <a:extLst>
                <a:ext uri="{FF2B5EF4-FFF2-40B4-BE49-F238E27FC236}">
                  <a16:creationId xmlns:a16="http://schemas.microsoft.com/office/drawing/2014/main" xmlns="" id="{EF540700-B550-5741-8BD0-FE9456DE0241}"/>
                </a:ext>
              </a:extLst>
            </p:cNvPr>
            <p:cNvGrpSpPr/>
            <p:nvPr/>
          </p:nvGrpSpPr>
          <p:grpSpPr>
            <a:xfrm>
              <a:off x="3145568" y="3245842"/>
              <a:ext cx="8660587" cy="1791751"/>
              <a:chOff x="3145568" y="3247129"/>
              <a:chExt cx="8660587" cy="1791751"/>
            </a:xfrm>
          </p:grpSpPr>
          <p:sp>
            <p:nvSpPr>
              <p:cNvPr id="40" name="Elipse 39">
                <a:extLst>
                  <a:ext uri="{FF2B5EF4-FFF2-40B4-BE49-F238E27FC236}">
                    <a16:creationId xmlns:a16="http://schemas.microsoft.com/office/drawing/2014/main" xmlns="" id="{FFD8BA24-3C50-044D-A5CE-065616114D19}"/>
                  </a:ext>
                </a:extLst>
              </p:cNvPr>
              <p:cNvSpPr/>
              <p:nvPr/>
            </p:nvSpPr>
            <p:spPr>
              <a:xfrm>
                <a:off x="5592682" y="3247129"/>
                <a:ext cx="403929" cy="305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xmlns="" id="{1FAACD08-AC4D-D541-9C7C-95C29659AE30}"/>
                  </a:ext>
                </a:extLst>
              </p:cNvPr>
              <p:cNvSpPr/>
              <p:nvPr/>
            </p:nvSpPr>
            <p:spPr>
              <a:xfrm>
                <a:off x="4217626" y="4575929"/>
                <a:ext cx="403929" cy="305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a:extLst>
                  <a:ext uri="{FF2B5EF4-FFF2-40B4-BE49-F238E27FC236}">
                    <a16:creationId xmlns:a16="http://schemas.microsoft.com/office/drawing/2014/main" xmlns="" id="{B2070324-AD69-D644-A88B-FFC7ABA90B6D}"/>
                  </a:ext>
                </a:extLst>
              </p:cNvPr>
              <p:cNvSpPr/>
              <p:nvPr/>
            </p:nvSpPr>
            <p:spPr>
              <a:xfrm>
                <a:off x="6992378" y="4528632"/>
                <a:ext cx="520240" cy="276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xmlns="" id="{59290486-DEF8-2849-A22C-02E65866F545}"/>
                  </a:ext>
                </a:extLst>
              </p:cNvPr>
              <p:cNvSpPr/>
              <p:nvPr/>
            </p:nvSpPr>
            <p:spPr>
              <a:xfrm>
                <a:off x="8253625" y="4544397"/>
                <a:ext cx="520240" cy="2867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xmlns="" id="{FF21A95E-3F2B-FC41-A96D-FCDC9C3C8417}"/>
                  </a:ext>
                </a:extLst>
              </p:cNvPr>
              <p:cNvSpPr/>
              <p:nvPr/>
            </p:nvSpPr>
            <p:spPr>
              <a:xfrm>
                <a:off x="10035120" y="4528631"/>
                <a:ext cx="492021" cy="326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a:extLst>
                  <a:ext uri="{FF2B5EF4-FFF2-40B4-BE49-F238E27FC236}">
                    <a16:creationId xmlns:a16="http://schemas.microsoft.com/office/drawing/2014/main" xmlns="" id="{1475F6A9-0EA8-8745-A3D8-C92736731A29}"/>
                  </a:ext>
                </a:extLst>
              </p:cNvPr>
              <p:cNvSpPr/>
              <p:nvPr/>
            </p:nvSpPr>
            <p:spPr>
              <a:xfrm>
                <a:off x="3145568" y="4544397"/>
                <a:ext cx="403929" cy="305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Botón de acción: Hacia delante o Siguiente 46">
                <a:hlinkClick r:id="rId7" action="ppaction://hlinksldjump" highlightClick="1"/>
                <a:extLst>
                  <a:ext uri="{FF2B5EF4-FFF2-40B4-BE49-F238E27FC236}">
                    <a16:creationId xmlns:a16="http://schemas.microsoft.com/office/drawing/2014/main" xmlns="" id="{397B2527-7EC9-B94C-8CA0-3137242F2CA0}"/>
                  </a:ext>
                </a:extLst>
              </p:cNvPr>
              <p:cNvSpPr/>
              <p:nvPr/>
            </p:nvSpPr>
            <p:spPr>
              <a:xfrm>
                <a:off x="11396252" y="4638948"/>
                <a:ext cx="409903" cy="399932"/>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sp>
        <p:nvSpPr>
          <p:cNvPr id="49" name="CuadroTexto 48">
            <a:extLst>
              <a:ext uri="{FF2B5EF4-FFF2-40B4-BE49-F238E27FC236}">
                <a16:creationId xmlns:a16="http://schemas.microsoft.com/office/drawing/2014/main" xmlns="" id="{BA4234D3-F547-2E4C-AB4C-B159E5839CB6}"/>
              </a:ext>
            </a:extLst>
          </p:cNvPr>
          <p:cNvSpPr txBox="1"/>
          <p:nvPr/>
        </p:nvSpPr>
        <p:spPr>
          <a:xfrm>
            <a:off x="1097302" y="3326406"/>
            <a:ext cx="9419566" cy="867930"/>
          </a:xfrm>
          <a:prstGeom prst="rect">
            <a:avLst/>
          </a:prstGeom>
          <a:noFill/>
        </p:spPr>
        <p:txBody>
          <a:bodyPr wrap="none" rtlCol="0">
            <a:spAutoFit/>
          </a:bodyPr>
          <a:lstStyle/>
          <a:p>
            <a:pPr>
              <a:lnSpc>
                <a:spcPct val="90000"/>
              </a:lnSpc>
            </a:pPr>
            <a:r>
              <a:rPr lang="es-ES" dirty="0">
                <a:latin typeface="Bookman Old Style" panose="02050604050505020204" pitchFamily="18" charset="0"/>
              </a:rPr>
              <a:t>Para un mejor entendimiento de las operaciones se desarrolla la fórmula anterior:</a:t>
            </a:r>
          </a:p>
          <a:p>
            <a:pPr>
              <a:lnSpc>
                <a:spcPct val="90000"/>
              </a:lnSpc>
            </a:pPr>
            <a:endParaRPr lang="es-ES" dirty="0">
              <a:latin typeface="Bookman Old Style" panose="02050604050505020204" pitchFamily="18" charset="0"/>
            </a:endParaRPr>
          </a:p>
          <a:p>
            <a:endParaRPr lang="es-ES" dirty="0"/>
          </a:p>
        </p:txBody>
      </p:sp>
      <p:sp>
        <p:nvSpPr>
          <p:cNvPr id="51" name="CuadroTexto 50">
            <a:extLst>
              <a:ext uri="{FF2B5EF4-FFF2-40B4-BE49-F238E27FC236}">
                <a16:creationId xmlns:a16="http://schemas.microsoft.com/office/drawing/2014/main" xmlns="" id="{E42071A6-228A-8545-9D09-CFFE749D64EF}"/>
              </a:ext>
            </a:extLst>
          </p:cNvPr>
          <p:cNvSpPr txBox="1"/>
          <p:nvPr/>
        </p:nvSpPr>
        <p:spPr>
          <a:xfrm>
            <a:off x="1039535" y="5853413"/>
            <a:ext cx="10887906" cy="1117229"/>
          </a:xfrm>
          <a:prstGeom prst="rect">
            <a:avLst/>
          </a:prstGeom>
          <a:noFill/>
        </p:spPr>
        <p:txBody>
          <a:bodyPr wrap="square" rtlCol="0">
            <a:spAutoFit/>
          </a:bodyPr>
          <a:lstStyle/>
          <a:p>
            <a:pPr>
              <a:lnSpc>
                <a:spcPct val="90000"/>
              </a:lnSpc>
            </a:pPr>
            <a:r>
              <a:rPr lang="es-ES" dirty="0">
                <a:latin typeface="Bookman Old Style" panose="02050604050505020204" pitchFamily="18" charset="0"/>
              </a:rPr>
              <a:t>El </a:t>
            </a:r>
            <a:r>
              <a:rPr lang="es-ES" b="1" dirty="0">
                <a:latin typeface="Bookman Old Style" panose="02050604050505020204" pitchFamily="18" charset="0"/>
              </a:rPr>
              <a:t>resultado</a:t>
            </a:r>
            <a:r>
              <a:rPr lang="es-ES" dirty="0">
                <a:latin typeface="Bookman Old Style" panose="02050604050505020204" pitchFamily="18" charset="0"/>
              </a:rPr>
              <a:t> obtenido aplicando esta expresión para la </a:t>
            </a:r>
            <a:r>
              <a:rPr lang="es-ES" b="1" dirty="0">
                <a:latin typeface="Bookman Old Style" panose="02050604050505020204" pitchFamily="18" charset="0"/>
              </a:rPr>
              <a:t>serie estadística </a:t>
            </a:r>
            <a:r>
              <a:rPr lang="es-ES" dirty="0">
                <a:latin typeface="Bookman Old Style" panose="02050604050505020204" pitchFamily="18" charset="0"/>
              </a:rPr>
              <a:t>(Promoción de 53ª a 62ª) es un </a:t>
            </a:r>
            <a:r>
              <a:rPr lang="es-ES" b="1" dirty="0">
                <a:latin typeface="Bookman Old Style" panose="02050604050505020204" pitchFamily="18" charset="0"/>
              </a:rPr>
              <a:t>tiempo promedio de ascenso de </a:t>
            </a:r>
            <a:r>
              <a:rPr lang="es-ES" b="1" dirty="0">
                <a:solidFill>
                  <a:srgbClr val="FF0000"/>
                </a:solidFill>
                <a:latin typeface="Bookman Old Style" panose="02050604050505020204" pitchFamily="18" charset="0"/>
              </a:rPr>
              <a:t>4,90 años</a:t>
            </a:r>
            <a:r>
              <a:rPr lang="es-ES" dirty="0">
                <a:latin typeface="Bookman Old Style" panose="02050604050505020204" pitchFamily="18" charset="0"/>
              </a:rPr>
              <a:t>.</a:t>
            </a:r>
          </a:p>
          <a:p>
            <a:pPr>
              <a:lnSpc>
                <a:spcPct val="90000"/>
              </a:lnSpc>
            </a:pPr>
            <a:endParaRPr lang="es-ES" dirty="0">
              <a:latin typeface="Bookman Old Style" panose="02050604050505020204" pitchFamily="18" charset="0"/>
            </a:endParaRPr>
          </a:p>
          <a:p>
            <a:endParaRPr lang="es-ES" dirty="0"/>
          </a:p>
        </p:txBody>
      </p:sp>
    </p:spTree>
    <p:extLst>
      <p:ext uri="{BB962C8B-B14F-4D97-AF65-F5344CB8AC3E}">
        <p14:creationId xmlns:p14="http://schemas.microsoft.com/office/powerpoint/2010/main" xmlns="" val="3065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0" grpId="0" animBg="1"/>
      <p:bldP spid="21" grpId="0" animBg="1"/>
      <p:bldP spid="37" grpId="0"/>
      <p:bldP spid="49"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040545-D189-401C-83DB-CC320B376D27}"/>
              </a:ext>
            </a:extLst>
          </p:cNvPr>
          <p:cNvSpPr>
            <a:spLocks noGrp="1"/>
          </p:cNvSpPr>
          <p:nvPr>
            <p:ph type="title"/>
          </p:nvPr>
        </p:nvSpPr>
        <p:spPr>
          <a:xfrm>
            <a:off x="1066800" y="304684"/>
            <a:ext cx="10058400" cy="1371600"/>
          </a:xfrm>
        </p:spPr>
        <p:txBody>
          <a:bodyPr>
            <a:normAutofit fontScale="90000"/>
          </a:bodyPr>
          <a:lstStyle/>
          <a:p>
            <a:r>
              <a:rPr lang="es-ES" dirty="0">
                <a:latin typeface="Bookman Old Style" panose="02050604050505020204" pitchFamily="18" charset="0"/>
              </a:rPr>
              <a:t>3. Cuadro comparativo entre las promociones 53ª a 63ª </a:t>
            </a:r>
          </a:p>
        </p:txBody>
      </p:sp>
      <p:pic>
        <p:nvPicPr>
          <p:cNvPr id="5" name="Imagen 4">
            <a:extLst>
              <a:ext uri="{FF2B5EF4-FFF2-40B4-BE49-F238E27FC236}">
                <a16:creationId xmlns:a16="http://schemas.microsoft.com/office/drawing/2014/main" xmlns="" id="{A50E1C53-95C1-4C6E-A7E0-6028C14DE8F2}"/>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94501" y="215363"/>
            <a:ext cx="688340" cy="603250"/>
          </a:xfrm>
          <a:prstGeom prst="rect">
            <a:avLst/>
          </a:prstGeom>
          <a:noFill/>
        </p:spPr>
      </p:pic>
      <p:sp>
        <p:nvSpPr>
          <p:cNvPr id="6" name="Botón de acción: Volver 5">
            <a:hlinkClick r:id="rId3" action="ppaction://hlinksldjump" highlightClick="1"/>
            <a:extLst>
              <a:ext uri="{FF2B5EF4-FFF2-40B4-BE49-F238E27FC236}">
                <a16:creationId xmlns:a16="http://schemas.microsoft.com/office/drawing/2014/main" xmlns="" id="{52454283-BBE3-5A43-9D9D-7BAA3D5A445A}"/>
              </a:ext>
            </a:extLst>
          </p:cNvPr>
          <p:cNvSpPr/>
          <p:nvPr/>
        </p:nvSpPr>
        <p:spPr>
          <a:xfrm>
            <a:off x="11444954" y="6111240"/>
            <a:ext cx="509752"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xmlns="" id="{EA2CA94C-AB4E-3744-BD3A-B9087B8339EF}"/>
              </a:ext>
            </a:extLst>
          </p:cNvPr>
          <p:cNvPicPr>
            <a:picLocks noChangeAspect="1"/>
          </p:cNvPicPr>
          <p:nvPr/>
        </p:nvPicPr>
        <p:blipFill>
          <a:blip r:embed="rId4"/>
          <a:stretch>
            <a:fillRect/>
          </a:stretch>
        </p:blipFill>
        <p:spPr>
          <a:xfrm>
            <a:off x="2394787" y="1606550"/>
            <a:ext cx="7408710" cy="4968000"/>
          </a:xfrm>
          <a:prstGeom prst="rect">
            <a:avLst/>
          </a:prstGeom>
        </p:spPr>
      </p:pic>
    </p:spTree>
    <p:extLst>
      <p:ext uri="{BB962C8B-B14F-4D97-AF65-F5344CB8AC3E}">
        <p14:creationId xmlns:p14="http://schemas.microsoft.com/office/powerpoint/2010/main" xmlns="" val="392702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74C78A-4B21-40FA-90FE-B01F0A2CDE09}"/>
              </a:ext>
            </a:extLst>
          </p:cNvPr>
          <p:cNvSpPr>
            <a:spLocks noGrp="1"/>
          </p:cNvSpPr>
          <p:nvPr>
            <p:ph type="title"/>
          </p:nvPr>
        </p:nvSpPr>
        <p:spPr>
          <a:xfrm>
            <a:off x="1266092" y="244250"/>
            <a:ext cx="10058400" cy="1371600"/>
          </a:xfrm>
        </p:spPr>
        <p:txBody>
          <a:bodyPr>
            <a:normAutofit/>
          </a:bodyPr>
          <a:lstStyle/>
          <a:p>
            <a:r>
              <a:rPr lang="es-ES" sz="3600" dirty="0">
                <a:latin typeface="Bookman Old Style" panose="02050604050505020204" pitchFamily="18" charset="0"/>
              </a:rPr>
              <a:t>3.1. Tiempo promedio de ascenso primer integrante Promoción 53ª a 63ª</a:t>
            </a:r>
            <a:endParaRPr lang="es-ES" sz="3600" dirty="0"/>
          </a:p>
        </p:txBody>
      </p:sp>
      <p:pic>
        <p:nvPicPr>
          <p:cNvPr id="4" name="Marcador de contenido 3">
            <a:extLst>
              <a:ext uri="{FF2B5EF4-FFF2-40B4-BE49-F238E27FC236}">
                <a16:creationId xmlns:a16="http://schemas.microsoft.com/office/drawing/2014/main" xmlns="" id="{AA3EB442-AC0E-48AD-8CD6-4F9DF4BF1E30}"/>
              </a:ext>
            </a:extLst>
          </p:cNvPr>
          <p:cNvPicPr>
            <a:picLocks noGrp="1" noChangeAspect="1"/>
          </p:cNvPicPr>
          <p:nvPr>
            <p:ph idx="1"/>
          </p:nvPr>
        </p:nvPicPr>
        <p:blipFill>
          <a:blip r:embed="rId2"/>
          <a:stretch>
            <a:fillRect/>
          </a:stretch>
        </p:blipFill>
        <p:spPr>
          <a:xfrm>
            <a:off x="2287171" y="1586286"/>
            <a:ext cx="7268309" cy="4964400"/>
          </a:xfrm>
          <a:prstGeom prst="rect">
            <a:avLst/>
          </a:prstGeom>
        </p:spPr>
      </p:pic>
      <p:pic>
        <p:nvPicPr>
          <p:cNvPr id="5" name="Imagen 4">
            <a:extLst>
              <a:ext uri="{FF2B5EF4-FFF2-40B4-BE49-F238E27FC236}">
                <a16:creationId xmlns:a16="http://schemas.microsoft.com/office/drawing/2014/main" xmlns="" id="{35378C76-B7EF-47D5-99E0-5B7661A81BF2}"/>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324492" y="201295"/>
            <a:ext cx="688340" cy="603250"/>
          </a:xfrm>
          <a:prstGeom prst="rect">
            <a:avLst/>
          </a:prstGeom>
          <a:noFill/>
        </p:spPr>
      </p:pic>
    </p:spTree>
    <p:extLst>
      <p:ext uri="{BB962C8B-B14F-4D97-AF65-F5344CB8AC3E}">
        <p14:creationId xmlns:p14="http://schemas.microsoft.com/office/powerpoint/2010/main" xmlns="" val="83505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229E15-2E06-4A9E-B49D-839D1D64530D}"/>
              </a:ext>
            </a:extLst>
          </p:cNvPr>
          <p:cNvSpPr>
            <a:spLocks noGrp="1"/>
          </p:cNvSpPr>
          <p:nvPr>
            <p:ph type="title"/>
          </p:nvPr>
        </p:nvSpPr>
        <p:spPr>
          <a:xfrm>
            <a:off x="1066800" y="288917"/>
            <a:ext cx="10058400" cy="1371600"/>
          </a:xfrm>
        </p:spPr>
        <p:txBody>
          <a:bodyPr/>
          <a:lstStyle/>
          <a:p>
            <a:r>
              <a:rPr lang="es-ES" sz="3600" dirty="0">
                <a:solidFill>
                  <a:prstClr val="black">
                    <a:lumMod val="85000"/>
                    <a:lumOff val="15000"/>
                  </a:prstClr>
                </a:solidFill>
                <a:latin typeface="Bookman Old Style" panose="02050604050505020204" pitchFamily="18" charset="0"/>
              </a:rPr>
              <a:t>3.2. Tiempo promedio de ascenso último integrante Promoción 53ª a 63ª</a:t>
            </a:r>
            <a:endParaRPr lang="es-ES" dirty="0"/>
          </a:p>
        </p:txBody>
      </p:sp>
      <p:pic>
        <p:nvPicPr>
          <p:cNvPr id="5" name="Imagen 4">
            <a:extLst>
              <a:ext uri="{FF2B5EF4-FFF2-40B4-BE49-F238E27FC236}">
                <a16:creationId xmlns:a16="http://schemas.microsoft.com/office/drawing/2014/main" xmlns="" id="{0CAC34B0-189B-4BA2-83D8-1186485F3480}"/>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4" y="187227"/>
            <a:ext cx="688340" cy="603250"/>
          </a:xfrm>
          <a:prstGeom prst="rect">
            <a:avLst/>
          </a:prstGeom>
          <a:noFill/>
        </p:spPr>
      </p:pic>
      <p:pic>
        <p:nvPicPr>
          <p:cNvPr id="6" name="Marcador de contenido 3">
            <a:extLst>
              <a:ext uri="{FF2B5EF4-FFF2-40B4-BE49-F238E27FC236}">
                <a16:creationId xmlns:a16="http://schemas.microsoft.com/office/drawing/2014/main" xmlns="" id="{23133850-D641-3243-9AF6-B53D8F757D0E}"/>
              </a:ext>
            </a:extLst>
          </p:cNvPr>
          <p:cNvPicPr>
            <a:picLocks noChangeAspect="1"/>
          </p:cNvPicPr>
          <p:nvPr/>
        </p:nvPicPr>
        <p:blipFill>
          <a:blip r:embed="rId3"/>
          <a:stretch>
            <a:fillRect/>
          </a:stretch>
        </p:blipFill>
        <p:spPr>
          <a:xfrm>
            <a:off x="2041910" y="1510087"/>
            <a:ext cx="7269730" cy="4964400"/>
          </a:xfrm>
          <a:prstGeom prst="rect">
            <a:avLst/>
          </a:prstGeom>
        </p:spPr>
      </p:pic>
    </p:spTree>
    <p:extLst>
      <p:ext uri="{BB962C8B-B14F-4D97-AF65-F5344CB8AC3E}">
        <p14:creationId xmlns:p14="http://schemas.microsoft.com/office/powerpoint/2010/main" xmlns="" val="7055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83F86A-9775-4958-A3FF-3F41939547E5}"/>
              </a:ext>
            </a:extLst>
          </p:cNvPr>
          <p:cNvSpPr>
            <a:spLocks noGrp="1"/>
          </p:cNvSpPr>
          <p:nvPr>
            <p:ph type="title"/>
          </p:nvPr>
        </p:nvSpPr>
        <p:spPr>
          <a:xfrm>
            <a:off x="492370" y="646763"/>
            <a:ext cx="10535529" cy="1144003"/>
          </a:xfrm>
        </p:spPr>
        <p:txBody>
          <a:bodyPr>
            <a:noAutofit/>
          </a:bodyPr>
          <a:lstStyle/>
          <a:p>
            <a:pPr algn="just"/>
            <a:r>
              <a:rPr lang="es-ES" sz="4300" dirty="0">
                <a:latin typeface="Bookman Old Style" panose="02050604050505020204" pitchFamily="18" charset="0"/>
              </a:rPr>
              <a:t>4. Causas del colapso. Análisis de la creación de unidades judiciales desde 2005 a la actualidad</a:t>
            </a:r>
          </a:p>
        </p:txBody>
      </p:sp>
      <p:sp>
        <p:nvSpPr>
          <p:cNvPr id="5" name="Rectángulo redondeado 16">
            <a:extLst>
              <a:ext uri="{FF2B5EF4-FFF2-40B4-BE49-F238E27FC236}">
                <a16:creationId xmlns:a16="http://schemas.microsoft.com/office/drawing/2014/main" xmlns="" id="{54C840EE-4A4F-4AD1-96FE-D01AC814B2E1}"/>
              </a:ext>
            </a:extLst>
          </p:cNvPr>
          <p:cNvSpPr>
            <a:spLocks noGrp="1"/>
          </p:cNvSpPr>
          <p:nvPr>
            <p:ph idx="1"/>
          </p:nvPr>
        </p:nvSpPr>
        <p:spPr>
          <a:xfrm>
            <a:off x="3282461" y="2419642"/>
            <a:ext cx="5627077" cy="6049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endParaRPr lang="es-ES" b="1" dirty="0">
              <a:solidFill>
                <a:schemeClr val="tx1"/>
              </a:solidFill>
              <a:latin typeface="Bookman Old Style" panose="02050604050505020204" pitchFamily="18" charset="0"/>
            </a:endParaRPr>
          </a:p>
          <a:p>
            <a:pPr marL="0" indent="0" algn="ctr">
              <a:buNone/>
            </a:pPr>
            <a:r>
              <a:rPr lang="es-ES" sz="7200" dirty="0">
                <a:solidFill>
                  <a:schemeClr val="tx1"/>
                </a:solidFill>
                <a:latin typeface="Bookman Old Style" panose="02050604050505020204" pitchFamily="18" charset="0"/>
              </a:rPr>
              <a:t>Principal motivo del colapso es la ausencia de creación de unidades judiciales</a:t>
            </a:r>
          </a:p>
          <a:p>
            <a:endParaRPr lang="es-ES" b="1" dirty="0">
              <a:solidFill>
                <a:schemeClr val="tx1"/>
              </a:solidFill>
              <a:latin typeface="Bookman Old Style" panose="02050604050505020204" pitchFamily="18" charset="0"/>
            </a:endParaRPr>
          </a:p>
        </p:txBody>
      </p:sp>
      <p:pic>
        <p:nvPicPr>
          <p:cNvPr id="6" name="Imagen 5">
            <a:extLst>
              <a:ext uri="{FF2B5EF4-FFF2-40B4-BE49-F238E27FC236}">
                <a16:creationId xmlns:a16="http://schemas.microsoft.com/office/drawing/2014/main" xmlns="" id="{A6C2DCD4-C7EC-4ECB-A665-DEF20E0372FB}"/>
              </a:ext>
            </a:extLst>
          </p:cNvPr>
          <p:cNvPicPr>
            <a:picLocks noChangeAspect="1"/>
          </p:cNvPicPr>
          <p:nvPr/>
        </p:nvPicPr>
        <p:blipFill>
          <a:blip r:embed="rId2"/>
          <a:stretch>
            <a:fillRect/>
          </a:stretch>
        </p:blipFill>
        <p:spPr>
          <a:xfrm>
            <a:off x="2533339" y="3204919"/>
            <a:ext cx="6828048" cy="3279172"/>
          </a:xfrm>
          <a:prstGeom prst="rect">
            <a:avLst/>
          </a:prstGeom>
        </p:spPr>
      </p:pic>
      <p:pic>
        <p:nvPicPr>
          <p:cNvPr id="7" name="Imagen 6">
            <a:extLst>
              <a:ext uri="{FF2B5EF4-FFF2-40B4-BE49-F238E27FC236}">
                <a16:creationId xmlns:a16="http://schemas.microsoft.com/office/drawing/2014/main" xmlns="" id="{4E9AD90A-1BBB-435F-B676-4FD569DF8C27}"/>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392974" y="215362"/>
            <a:ext cx="688340" cy="603250"/>
          </a:xfrm>
          <a:prstGeom prst="rect">
            <a:avLst/>
          </a:prstGeom>
          <a:noFill/>
        </p:spPr>
      </p:pic>
      <p:sp>
        <p:nvSpPr>
          <p:cNvPr id="3" name="Botón de acción: Volver 2">
            <a:hlinkClick r:id="rId4" action="ppaction://hlinksldjump" highlightClick="1"/>
            <a:extLst>
              <a:ext uri="{FF2B5EF4-FFF2-40B4-BE49-F238E27FC236}">
                <a16:creationId xmlns:a16="http://schemas.microsoft.com/office/drawing/2014/main" xmlns="" id="{0C83DEC6-582F-A348-B89D-03CC1C75985D}"/>
              </a:ext>
            </a:extLst>
          </p:cNvPr>
          <p:cNvSpPr/>
          <p:nvPr/>
        </p:nvSpPr>
        <p:spPr>
          <a:xfrm>
            <a:off x="11487570" y="6227378"/>
            <a:ext cx="446929" cy="34684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17382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BB70F7-C21B-4A77-9CCB-55E1059AC847}"/>
              </a:ext>
            </a:extLst>
          </p:cNvPr>
          <p:cNvSpPr>
            <a:spLocks noGrp="1"/>
          </p:cNvSpPr>
          <p:nvPr>
            <p:ph type="title"/>
          </p:nvPr>
        </p:nvSpPr>
        <p:spPr>
          <a:xfrm>
            <a:off x="1066800" y="547998"/>
            <a:ext cx="10058400" cy="1371600"/>
          </a:xfrm>
        </p:spPr>
        <p:txBody>
          <a:bodyPr>
            <a:normAutofit fontScale="90000"/>
          </a:bodyPr>
          <a:lstStyle/>
          <a:p>
            <a:r>
              <a:rPr lang="es-ES" sz="3600" dirty="0">
                <a:solidFill>
                  <a:prstClr val="black">
                    <a:lumMod val="85000"/>
                    <a:lumOff val="15000"/>
                  </a:prstClr>
                </a:solidFill>
                <a:latin typeface="Bookman Old Style" panose="02050604050505020204" pitchFamily="18" charset="0"/>
              </a:rPr>
              <a:t>4. Causas del colapso. Análisis de la creación de unidades judiciales desde 2005 a la actualidad</a:t>
            </a:r>
            <a:endParaRPr lang="es-ES" dirty="0"/>
          </a:p>
        </p:txBody>
      </p:sp>
      <p:sp>
        <p:nvSpPr>
          <p:cNvPr id="4" name="Rectángulo redondeado 16">
            <a:extLst>
              <a:ext uri="{FF2B5EF4-FFF2-40B4-BE49-F238E27FC236}">
                <a16:creationId xmlns:a16="http://schemas.microsoft.com/office/drawing/2014/main" xmlns="" id="{9743BD3D-9BC4-440A-A691-9DE36E913131}"/>
              </a:ext>
            </a:extLst>
          </p:cNvPr>
          <p:cNvSpPr>
            <a:spLocks noGrp="1"/>
          </p:cNvSpPr>
          <p:nvPr>
            <p:ph idx="1"/>
          </p:nvPr>
        </p:nvSpPr>
        <p:spPr>
          <a:xfrm>
            <a:off x="1663634" y="2245305"/>
            <a:ext cx="3896870" cy="1096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S" b="1" dirty="0">
                <a:solidFill>
                  <a:schemeClr val="tx1"/>
                </a:solidFill>
                <a:latin typeface="Bookman Old Style" panose="02050604050505020204" pitchFamily="18" charset="0"/>
              </a:rPr>
              <a:t>529 Jueces </a:t>
            </a:r>
            <a:r>
              <a:rPr lang="es-ES" dirty="0">
                <a:solidFill>
                  <a:schemeClr val="tx1"/>
                </a:solidFill>
                <a:latin typeface="Bookman Old Style" panose="02050604050505020204" pitchFamily="18" charset="0"/>
              </a:rPr>
              <a:t>ascendieron en tan solo </a:t>
            </a:r>
            <a:r>
              <a:rPr lang="es-ES" b="1" dirty="0">
                <a:solidFill>
                  <a:schemeClr val="tx1"/>
                </a:solidFill>
                <a:latin typeface="Bookman Old Style" panose="02050604050505020204" pitchFamily="18" charset="0"/>
              </a:rPr>
              <a:t>4 años </a:t>
            </a:r>
            <a:r>
              <a:rPr lang="es-ES" dirty="0">
                <a:solidFill>
                  <a:schemeClr val="tx1"/>
                </a:solidFill>
                <a:latin typeface="Bookman Old Style" panose="02050604050505020204" pitchFamily="18" charset="0"/>
              </a:rPr>
              <a:t>(desde febrero 2006 a febrero de 2010)</a:t>
            </a:r>
          </a:p>
        </p:txBody>
      </p:sp>
      <p:sp>
        <p:nvSpPr>
          <p:cNvPr id="5" name="Rectángulo redondeado 16">
            <a:extLst>
              <a:ext uri="{FF2B5EF4-FFF2-40B4-BE49-F238E27FC236}">
                <a16:creationId xmlns:a16="http://schemas.microsoft.com/office/drawing/2014/main" xmlns="" id="{1DC6EF2E-7134-4DEC-A7BA-5689E03DA43F}"/>
              </a:ext>
            </a:extLst>
          </p:cNvPr>
          <p:cNvSpPr/>
          <p:nvPr/>
        </p:nvSpPr>
        <p:spPr>
          <a:xfrm>
            <a:off x="1663634" y="4643618"/>
            <a:ext cx="3896870" cy="10304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Bookman Old Style" panose="02050604050505020204" pitchFamily="18" charset="0"/>
              </a:rPr>
              <a:t>Desde el año </a:t>
            </a:r>
            <a:r>
              <a:rPr lang="es-ES" b="1" dirty="0">
                <a:solidFill>
                  <a:schemeClr val="tx1"/>
                </a:solidFill>
                <a:latin typeface="Bookman Old Style" panose="02050604050505020204" pitchFamily="18" charset="0"/>
              </a:rPr>
              <a:t>2010 hasta </a:t>
            </a:r>
            <a:r>
              <a:rPr lang="es-ES" dirty="0">
                <a:solidFill>
                  <a:schemeClr val="tx1"/>
                </a:solidFill>
                <a:latin typeface="Bookman Old Style" panose="02050604050505020204" pitchFamily="18" charset="0"/>
              </a:rPr>
              <a:t>noviembre de </a:t>
            </a:r>
            <a:r>
              <a:rPr lang="es-ES" b="1" dirty="0">
                <a:solidFill>
                  <a:schemeClr val="tx1"/>
                </a:solidFill>
                <a:latin typeface="Bookman Old Style" panose="02050604050505020204" pitchFamily="18" charset="0"/>
              </a:rPr>
              <a:t>2014 no se crearon unidades judicial</a:t>
            </a:r>
          </a:p>
        </p:txBody>
      </p:sp>
      <p:sp>
        <p:nvSpPr>
          <p:cNvPr id="7" name="Rectángulo redondeado 16">
            <a:extLst>
              <a:ext uri="{FF2B5EF4-FFF2-40B4-BE49-F238E27FC236}">
                <a16:creationId xmlns:a16="http://schemas.microsoft.com/office/drawing/2014/main" xmlns="" id="{063B86E6-0B78-4714-8973-247B845B0E98}"/>
              </a:ext>
            </a:extLst>
          </p:cNvPr>
          <p:cNvSpPr/>
          <p:nvPr/>
        </p:nvSpPr>
        <p:spPr>
          <a:xfrm>
            <a:off x="7365177" y="2014194"/>
            <a:ext cx="2638675" cy="15579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Bookman Old Style" panose="02050604050505020204" pitchFamily="18" charset="0"/>
              </a:rPr>
              <a:t>Entre 2005 y 2009 se crearon </a:t>
            </a:r>
            <a:r>
              <a:rPr lang="es-ES" b="1" dirty="0">
                <a:solidFill>
                  <a:schemeClr val="tx1"/>
                </a:solidFill>
                <a:latin typeface="Bookman Old Style" panose="02050604050505020204" pitchFamily="18" charset="0"/>
              </a:rPr>
              <a:t>788* unidades judiciales</a:t>
            </a:r>
          </a:p>
        </p:txBody>
      </p:sp>
      <p:sp>
        <p:nvSpPr>
          <p:cNvPr id="8" name="Rectángulo redondeado 16">
            <a:extLst>
              <a:ext uri="{FF2B5EF4-FFF2-40B4-BE49-F238E27FC236}">
                <a16:creationId xmlns:a16="http://schemas.microsoft.com/office/drawing/2014/main" xmlns="" id="{F8F9F7F4-43B1-43DD-A718-D0C84BCE9DA4}"/>
              </a:ext>
            </a:extLst>
          </p:cNvPr>
          <p:cNvSpPr/>
          <p:nvPr/>
        </p:nvSpPr>
        <p:spPr>
          <a:xfrm>
            <a:off x="7365177" y="4473047"/>
            <a:ext cx="2638675"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Bookman Old Style" panose="02050604050505020204" pitchFamily="18" charset="0"/>
              </a:rPr>
              <a:t>Afección directa </a:t>
            </a:r>
            <a:r>
              <a:rPr lang="es-ES" dirty="0">
                <a:solidFill>
                  <a:schemeClr val="tx1"/>
                </a:solidFill>
                <a:latin typeface="Bookman Old Style" panose="02050604050505020204" pitchFamily="18" charset="0"/>
              </a:rPr>
              <a:t>en el ritmo de ascenso de las </a:t>
            </a:r>
            <a:r>
              <a:rPr lang="es-ES" b="1" dirty="0">
                <a:solidFill>
                  <a:schemeClr val="tx1"/>
                </a:solidFill>
                <a:latin typeface="Bookman Old Style" panose="02050604050505020204" pitchFamily="18" charset="0"/>
              </a:rPr>
              <a:t>Promociones 57ª, 58ª y 59ª</a:t>
            </a:r>
          </a:p>
        </p:txBody>
      </p:sp>
      <p:sp>
        <p:nvSpPr>
          <p:cNvPr id="9" name="Flecha: a la derecha 8">
            <a:extLst>
              <a:ext uri="{FF2B5EF4-FFF2-40B4-BE49-F238E27FC236}">
                <a16:creationId xmlns:a16="http://schemas.microsoft.com/office/drawing/2014/main" xmlns="" id="{286AFE69-5906-4DDB-B948-CE07EFFFAA64}"/>
              </a:ext>
            </a:extLst>
          </p:cNvPr>
          <p:cNvSpPr/>
          <p:nvPr/>
        </p:nvSpPr>
        <p:spPr>
          <a:xfrm>
            <a:off x="5796629" y="2672862"/>
            <a:ext cx="1349759"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xmlns="" id="{F2CC40D7-9422-4213-8643-E6BC5F525CF1}"/>
              </a:ext>
            </a:extLst>
          </p:cNvPr>
          <p:cNvSpPr/>
          <p:nvPr/>
        </p:nvSpPr>
        <p:spPr>
          <a:xfrm>
            <a:off x="5787961" y="5004102"/>
            <a:ext cx="1349759"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xmlns="" id="{F26B793A-49D4-4B43-828D-ABFD63939EC8}"/>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01295"/>
            <a:ext cx="688340" cy="603250"/>
          </a:xfrm>
          <a:prstGeom prst="rect">
            <a:avLst/>
          </a:prstGeom>
          <a:noFill/>
        </p:spPr>
      </p:pic>
    </p:spTree>
    <p:extLst>
      <p:ext uri="{BB962C8B-B14F-4D97-AF65-F5344CB8AC3E}">
        <p14:creationId xmlns:p14="http://schemas.microsoft.com/office/powerpoint/2010/main" xmlns="" val="2651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7" grpId="0" animBg="1"/>
      <p:bldP spid="8"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2D1A1E-21DA-4351-BD5B-39271A468217}"/>
              </a:ext>
            </a:extLst>
          </p:cNvPr>
          <p:cNvSpPr>
            <a:spLocks noGrp="1"/>
          </p:cNvSpPr>
          <p:nvPr>
            <p:ph type="title"/>
          </p:nvPr>
        </p:nvSpPr>
        <p:spPr>
          <a:xfrm>
            <a:off x="1120726" y="618869"/>
            <a:ext cx="10058400" cy="1371600"/>
          </a:xfrm>
        </p:spPr>
        <p:txBody>
          <a:bodyPr/>
          <a:lstStyle/>
          <a:p>
            <a:r>
              <a:rPr lang="es-ES" sz="3200" dirty="0">
                <a:solidFill>
                  <a:prstClr val="black">
                    <a:lumMod val="85000"/>
                    <a:lumOff val="15000"/>
                  </a:prstClr>
                </a:solidFill>
                <a:latin typeface="Bookman Old Style" panose="02050604050505020204" pitchFamily="18" charset="0"/>
              </a:rPr>
              <a:t>4. Causas del colapso. Análisis de la creación de unidades judiciales desde 2005 a la actualidad</a:t>
            </a:r>
            <a:endParaRPr lang="es-ES" dirty="0"/>
          </a:p>
        </p:txBody>
      </p:sp>
      <p:sp>
        <p:nvSpPr>
          <p:cNvPr id="4" name="Rectángulo redondeado 16">
            <a:extLst>
              <a:ext uri="{FF2B5EF4-FFF2-40B4-BE49-F238E27FC236}">
                <a16:creationId xmlns:a16="http://schemas.microsoft.com/office/drawing/2014/main" xmlns="" id="{2215D902-0144-45AA-8077-5BB239B35C53}"/>
              </a:ext>
            </a:extLst>
          </p:cNvPr>
          <p:cNvSpPr>
            <a:spLocks noGrp="1"/>
          </p:cNvSpPr>
          <p:nvPr>
            <p:ph idx="1"/>
          </p:nvPr>
        </p:nvSpPr>
        <p:spPr>
          <a:xfrm>
            <a:off x="1631853" y="2294824"/>
            <a:ext cx="3784209" cy="732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S" dirty="0">
                <a:solidFill>
                  <a:schemeClr val="tx1"/>
                </a:solidFill>
                <a:latin typeface="Bookman Old Style" panose="02050604050505020204" pitchFamily="18" charset="0"/>
              </a:rPr>
              <a:t>RD 285/2015 creó </a:t>
            </a:r>
            <a:r>
              <a:rPr lang="es-ES" b="1" dirty="0">
                <a:solidFill>
                  <a:schemeClr val="tx1"/>
                </a:solidFill>
                <a:latin typeface="Bookman Old Style" panose="02050604050505020204" pitchFamily="18" charset="0"/>
              </a:rPr>
              <a:t>279 unidades judiciales</a:t>
            </a:r>
            <a:endParaRPr lang="es-ES" dirty="0">
              <a:solidFill>
                <a:schemeClr val="tx1"/>
              </a:solidFill>
              <a:latin typeface="Bookman Old Style" panose="02050604050505020204" pitchFamily="18" charset="0"/>
            </a:endParaRPr>
          </a:p>
        </p:txBody>
      </p:sp>
      <p:sp>
        <p:nvSpPr>
          <p:cNvPr id="5" name="Rectángulo redondeado 16">
            <a:extLst>
              <a:ext uri="{FF2B5EF4-FFF2-40B4-BE49-F238E27FC236}">
                <a16:creationId xmlns:a16="http://schemas.microsoft.com/office/drawing/2014/main" xmlns="" id="{485EE16D-14E5-4F43-AD96-7936D5AEA699}"/>
              </a:ext>
            </a:extLst>
          </p:cNvPr>
          <p:cNvSpPr txBox="1">
            <a:spLocks/>
          </p:cNvSpPr>
          <p:nvPr/>
        </p:nvSpPr>
        <p:spPr>
          <a:xfrm>
            <a:off x="6913777" y="3980992"/>
            <a:ext cx="3896870" cy="1096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En ese periodo se necesitaba hacer frente a un </a:t>
            </a:r>
            <a:r>
              <a:rPr lang="es-ES" b="1" dirty="0">
                <a:solidFill>
                  <a:schemeClr val="tx1"/>
                </a:solidFill>
                <a:latin typeface="Bookman Old Style" panose="02050604050505020204" pitchFamily="18" charset="0"/>
              </a:rPr>
              <a:t>grueso de 621 Jueces que debían ascender</a:t>
            </a:r>
          </a:p>
        </p:txBody>
      </p:sp>
      <p:sp>
        <p:nvSpPr>
          <p:cNvPr id="6" name="Rectángulo redondeado 16">
            <a:extLst>
              <a:ext uri="{FF2B5EF4-FFF2-40B4-BE49-F238E27FC236}">
                <a16:creationId xmlns:a16="http://schemas.microsoft.com/office/drawing/2014/main" xmlns="" id="{848637E8-5A89-42EE-ACF9-A2FA88E102F2}"/>
              </a:ext>
            </a:extLst>
          </p:cNvPr>
          <p:cNvSpPr txBox="1">
            <a:spLocks/>
          </p:cNvSpPr>
          <p:nvPr/>
        </p:nvSpPr>
        <p:spPr>
          <a:xfrm>
            <a:off x="6913777" y="2112638"/>
            <a:ext cx="3896870" cy="1096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Disminución del tiempo de ascenso Promociones 60ª y 61ª </a:t>
            </a:r>
          </a:p>
        </p:txBody>
      </p:sp>
      <p:sp>
        <p:nvSpPr>
          <p:cNvPr id="7" name="Rectángulo redondeado 16">
            <a:extLst>
              <a:ext uri="{FF2B5EF4-FFF2-40B4-BE49-F238E27FC236}">
                <a16:creationId xmlns:a16="http://schemas.microsoft.com/office/drawing/2014/main" xmlns="" id="{E7138D0D-33F3-472F-AA68-B2290D807D52}"/>
              </a:ext>
            </a:extLst>
          </p:cNvPr>
          <p:cNvSpPr txBox="1">
            <a:spLocks/>
          </p:cNvSpPr>
          <p:nvPr/>
        </p:nvSpPr>
        <p:spPr>
          <a:xfrm>
            <a:off x="1631853" y="3928574"/>
            <a:ext cx="3784209" cy="11489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Desde el año 2015 a 2019 </a:t>
            </a:r>
            <a:r>
              <a:rPr lang="es-ES" dirty="0">
                <a:solidFill>
                  <a:schemeClr val="tx1"/>
                </a:solidFill>
                <a:latin typeface="Bookman Old Style" panose="02050604050505020204" pitchFamily="18" charset="0"/>
              </a:rPr>
              <a:t>se han creado </a:t>
            </a:r>
            <a:r>
              <a:rPr lang="es-ES" b="1" dirty="0">
                <a:solidFill>
                  <a:schemeClr val="tx1"/>
                </a:solidFill>
                <a:latin typeface="Bookman Old Style" panose="02050604050505020204" pitchFamily="18" charset="0"/>
              </a:rPr>
              <a:t>173 unidades judiciales</a:t>
            </a:r>
          </a:p>
        </p:txBody>
      </p:sp>
      <p:sp>
        <p:nvSpPr>
          <p:cNvPr id="8" name="Flecha: a la derecha 7">
            <a:extLst>
              <a:ext uri="{FF2B5EF4-FFF2-40B4-BE49-F238E27FC236}">
                <a16:creationId xmlns:a16="http://schemas.microsoft.com/office/drawing/2014/main" xmlns="" id="{052B3914-8D70-4574-BF4A-B340A021AF76}"/>
              </a:ext>
            </a:extLst>
          </p:cNvPr>
          <p:cNvSpPr/>
          <p:nvPr/>
        </p:nvSpPr>
        <p:spPr>
          <a:xfrm>
            <a:off x="5553899" y="2589050"/>
            <a:ext cx="1247217" cy="254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xmlns="" id="{39122388-D359-4BEE-B7D2-850D7EE8635F}"/>
              </a:ext>
            </a:extLst>
          </p:cNvPr>
          <p:cNvSpPr/>
          <p:nvPr/>
        </p:nvSpPr>
        <p:spPr>
          <a:xfrm>
            <a:off x="5553899" y="4401809"/>
            <a:ext cx="1247217" cy="254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16">
            <a:extLst>
              <a:ext uri="{FF2B5EF4-FFF2-40B4-BE49-F238E27FC236}">
                <a16:creationId xmlns:a16="http://schemas.microsoft.com/office/drawing/2014/main" xmlns="" id="{E983BA9B-27AD-4845-B8A4-8B335C830A81}"/>
              </a:ext>
            </a:extLst>
          </p:cNvPr>
          <p:cNvSpPr txBox="1">
            <a:spLocks/>
          </p:cNvSpPr>
          <p:nvPr/>
        </p:nvSpPr>
        <p:spPr>
          <a:xfrm>
            <a:off x="3358661" y="5613034"/>
            <a:ext cx="5474677" cy="7321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COLAPSO DEL SISTEMA DE ASCENSO</a:t>
            </a:r>
          </a:p>
        </p:txBody>
      </p:sp>
      <p:pic>
        <p:nvPicPr>
          <p:cNvPr id="11" name="Imagen 10">
            <a:extLst>
              <a:ext uri="{FF2B5EF4-FFF2-40B4-BE49-F238E27FC236}">
                <a16:creationId xmlns:a16="http://schemas.microsoft.com/office/drawing/2014/main" xmlns="" id="{4CE9982A-B22D-45FE-9810-1D594C35F386}"/>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29430"/>
            <a:ext cx="688340" cy="603250"/>
          </a:xfrm>
          <a:prstGeom prst="rect">
            <a:avLst/>
          </a:prstGeom>
          <a:noFill/>
        </p:spPr>
      </p:pic>
    </p:spTree>
    <p:extLst>
      <p:ext uri="{BB962C8B-B14F-4D97-AF65-F5344CB8AC3E}">
        <p14:creationId xmlns:p14="http://schemas.microsoft.com/office/powerpoint/2010/main" xmlns="" val="38425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AD14AF-1A29-4FF5-9D4B-20997223E80B}"/>
              </a:ext>
            </a:extLst>
          </p:cNvPr>
          <p:cNvSpPr>
            <a:spLocks noGrp="1"/>
          </p:cNvSpPr>
          <p:nvPr>
            <p:ph type="title"/>
          </p:nvPr>
        </p:nvSpPr>
        <p:spPr>
          <a:xfrm>
            <a:off x="1066800" y="436513"/>
            <a:ext cx="10058400" cy="1371600"/>
          </a:xfrm>
        </p:spPr>
        <p:txBody>
          <a:bodyPr>
            <a:normAutofit/>
          </a:bodyPr>
          <a:lstStyle/>
          <a:p>
            <a:r>
              <a:rPr lang="es-ES" sz="4300" dirty="0">
                <a:solidFill>
                  <a:prstClr val="black">
                    <a:lumMod val="85000"/>
                    <a:lumOff val="15000"/>
                  </a:prstClr>
                </a:solidFill>
                <a:latin typeface="Bookman Old Style" panose="02050604050505020204" pitchFamily="18" charset="0"/>
              </a:rPr>
              <a:t>5. Consecuencias del colapso</a:t>
            </a:r>
            <a:endParaRPr lang="es-ES" sz="4300" dirty="0"/>
          </a:p>
        </p:txBody>
      </p:sp>
      <p:sp>
        <p:nvSpPr>
          <p:cNvPr id="3" name="Marcador de contenido 2">
            <a:extLst>
              <a:ext uri="{FF2B5EF4-FFF2-40B4-BE49-F238E27FC236}">
                <a16:creationId xmlns:a16="http://schemas.microsoft.com/office/drawing/2014/main" xmlns="" id="{6F93D89E-11B3-4B33-9C91-40DD33074BD5}"/>
              </a:ext>
            </a:extLst>
          </p:cNvPr>
          <p:cNvSpPr>
            <a:spLocks noGrp="1"/>
          </p:cNvSpPr>
          <p:nvPr>
            <p:ph idx="1"/>
          </p:nvPr>
        </p:nvSpPr>
        <p:spPr>
          <a:xfrm>
            <a:off x="1066800" y="1670043"/>
            <a:ext cx="10058400" cy="4578018"/>
          </a:xfrm>
        </p:spPr>
        <p:txBody>
          <a:bodyPr>
            <a:normAutofit fontScale="62500" lnSpcReduction="20000"/>
          </a:bodyPr>
          <a:lstStyle/>
          <a:p>
            <a:pPr marL="0" indent="0">
              <a:buNone/>
            </a:pPr>
            <a:r>
              <a:rPr lang="es-ES" sz="4500" u="sng" dirty="0">
                <a:solidFill>
                  <a:prstClr val="black">
                    <a:lumMod val="85000"/>
                    <a:lumOff val="15000"/>
                  </a:prstClr>
                </a:solidFill>
                <a:latin typeface="Bookman Old Style" panose="02050604050505020204" pitchFamily="18" charset="0"/>
              </a:rPr>
              <a:t>5.1. Consecuencias económicas</a:t>
            </a:r>
          </a:p>
          <a:p>
            <a:pPr marL="0" indent="0" algn="just">
              <a:lnSpc>
                <a:spcPct val="107000"/>
              </a:lnSpc>
              <a:spcAft>
                <a:spcPts val="800"/>
              </a:spcAft>
              <a:buNone/>
            </a:pPr>
            <a:endParaRPr lang="es-ES" sz="2300" dirty="0">
              <a:solidFill>
                <a:srgbClr val="00000A"/>
              </a:solidFill>
              <a:latin typeface="Bookman Old Style" panose="02050604050505020204" pitchFamily="18"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s-ES" sz="2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Son retribuciones básicas: a) El sueldo y b) La antigüedad. Y son retribuciones complementarias: a) El complemento de destino y b) El complemento específico. </a:t>
            </a:r>
            <a:endParaRPr lang="es-ES" sz="2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s-ES" sz="2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el anexo I, “Importe mensual de sueldo de los miembros de la carrera judicial” se dispone que el Magistrado percibirá 1.851,57 euros brutos mensuales, y el Juez percibirá 1.440,11 euros brutos mensuales.</a:t>
            </a:r>
            <a:endParaRPr lang="es-ES" sz="2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s-ES" sz="2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el anexo II.2, “Complemento de destino de los miembros de la carrera judicial” se dispone que los Magistrados de los órganos unipersonales percibirán 1.741,31 euros brutos mensuales, mientras que los Jueces percibirán 1.591,64 euros brutos mensuales.</a:t>
            </a:r>
            <a:endParaRPr lang="es-ES" sz="2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s-ES" sz="2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Sin entrar a valorar el complemento de destino, por cuanto existen muchos Magistrados que están en plazas de Juez, el único dato objetivable es el importe mensual de sueldo. Eso no supone que un Magistrado cobre más que un juez en esas cuantías, sino que la diferencia mínima entre un Juez y un Magistrado, son las cantidades que ahora se expondrán. Con esas advertencias, </a:t>
            </a:r>
            <a:r>
              <a:rPr lang="es-ES" sz="2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la diferencia económica entre un Magistrado y un Juez se sitúa en 411,46 euros brutos mensuales</a:t>
            </a:r>
            <a:r>
              <a:rPr lang="es-ES" sz="2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a:t>
            </a:r>
            <a:endParaRPr lang="es-ES" sz="2600" dirty="0"/>
          </a:p>
        </p:txBody>
      </p:sp>
      <p:pic>
        <p:nvPicPr>
          <p:cNvPr id="4" name="Imagen 3">
            <a:extLst>
              <a:ext uri="{FF2B5EF4-FFF2-40B4-BE49-F238E27FC236}">
                <a16:creationId xmlns:a16="http://schemas.microsoft.com/office/drawing/2014/main" xmlns="" id="{84716303-3242-4FF0-BDE0-DC725C42F67E}"/>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01295"/>
            <a:ext cx="688340" cy="603250"/>
          </a:xfrm>
          <a:prstGeom prst="rect">
            <a:avLst/>
          </a:prstGeom>
          <a:noFill/>
        </p:spPr>
      </p:pic>
    </p:spTree>
    <p:extLst>
      <p:ext uri="{BB962C8B-B14F-4D97-AF65-F5344CB8AC3E}">
        <p14:creationId xmlns:p14="http://schemas.microsoft.com/office/powerpoint/2010/main" xmlns="" val="390561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895356-030E-014E-A971-427034B15B7E}"/>
              </a:ext>
            </a:extLst>
          </p:cNvPr>
          <p:cNvSpPr>
            <a:spLocks noGrp="1"/>
          </p:cNvSpPr>
          <p:nvPr>
            <p:ph type="title"/>
          </p:nvPr>
        </p:nvSpPr>
        <p:spPr>
          <a:xfrm>
            <a:off x="1066800" y="642594"/>
            <a:ext cx="10058400" cy="1371600"/>
          </a:xfrm>
        </p:spPr>
        <p:txBody>
          <a:bodyPr>
            <a:normAutofit/>
          </a:bodyPr>
          <a:lstStyle/>
          <a:p>
            <a:r>
              <a:rPr lang="es-ES" sz="4300" dirty="0">
                <a:latin typeface="Bookman Old Style" panose="02050604050505020204" pitchFamily="18" charset="0"/>
              </a:rPr>
              <a:t>Índice</a:t>
            </a:r>
          </a:p>
        </p:txBody>
      </p:sp>
      <p:sp>
        <p:nvSpPr>
          <p:cNvPr id="3" name="Marcador de contenido 2">
            <a:extLst>
              <a:ext uri="{FF2B5EF4-FFF2-40B4-BE49-F238E27FC236}">
                <a16:creationId xmlns:a16="http://schemas.microsoft.com/office/drawing/2014/main" xmlns="" id="{4288BE5D-4D55-8C4E-94DA-FC878821E46D}"/>
              </a:ext>
            </a:extLst>
          </p:cNvPr>
          <p:cNvSpPr>
            <a:spLocks noGrp="1"/>
          </p:cNvSpPr>
          <p:nvPr>
            <p:ph idx="1"/>
          </p:nvPr>
        </p:nvSpPr>
        <p:spPr/>
        <p:txBody>
          <a:bodyPr/>
          <a:lstStyle/>
          <a:p>
            <a:pPr marL="342900" indent="-342900">
              <a:spcBef>
                <a:spcPts val="600"/>
              </a:spcBef>
              <a:spcAft>
                <a:spcPts val="600"/>
              </a:spcAft>
              <a:buFont typeface="+mj-lt"/>
              <a:buAutoNum type="arabicPeriod"/>
            </a:pPr>
            <a:r>
              <a:rPr lang="es-ES" dirty="0">
                <a:latin typeface="Bookman Old Style" panose="02050604050505020204" pitchFamily="18" charset="0"/>
              </a:rPr>
              <a:t>Introducción</a:t>
            </a:r>
          </a:p>
          <a:p>
            <a:pPr marL="342900" indent="-342900">
              <a:spcBef>
                <a:spcPts val="600"/>
              </a:spcBef>
              <a:spcAft>
                <a:spcPts val="600"/>
              </a:spcAft>
              <a:buFont typeface="+mj-lt"/>
              <a:buAutoNum type="arabicPeriod"/>
            </a:pPr>
            <a:r>
              <a:rPr lang="es-ES" dirty="0">
                <a:latin typeface="Bookman Old Style" panose="02050604050505020204" pitchFamily="18" charset="0"/>
              </a:rPr>
              <a:t>Análisis estadístico de las promociones 53ª a 63ª</a:t>
            </a:r>
          </a:p>
          <a:p>
            <a:pPr marL="342900" indent="-342900">
              <a:spcBef>
                <a:spcPts val="600"/>
              </a:spcBef>
              <a:spcAft>
                <a:spcPts val="600"/>
              </a:spcAft>
              <a:buFont typeface="+mj-lt"/>
              <a:buAutoNum type="arabicPeriod"/>
            </a:pPr>
            <a:r>
              <a:rPr lang="es-ES" dirty="0">
                <a:latin typeface="Bookman Old Style" panose="02050604050505020204" pitchFamily="18" charset="0"/>
              </a:rPr>
              <a:t>Cuadro comparativo entre las promociones 53º a 63ª</a:t>
            </a:r>
          </a:p>
          <a:p>
            <a:pPr marL="342900" indent="-342900">
              <a:spcBef>
                <a:spcPts val="600"/>
              </a:spcBef>
              <a:spcAft>
                <a:spcPts val="600"/>
              </a:spcAft>
              <a:buFont typeface="+mj-lt"/>
              <a:buAutoNum type="arabicPeriod"/>
            </a:pPr>
            <a:r>
              <a:rPr lang="es-ES" dirty="0">
                <a:latin typeface="Bookman Old Style" panose="02050604050505020204" pitchFamily="18" charset="0"/>
              </a:rPr>
              <a:t>Causas del colapso</a:t>
            </a:r>
          </a:p>
          <a:p>
            <a:pPr marL="342900" indent="-342900">
              <a:spcBef>
                <a:spcPts val="600"/>
              </a:spcBef>
              <a:spcAft>
                <a:spcPts val="600"/>
              </a:spcAft>
              <a:buFont typeface="+mj-lt"/>
              <a:buAutoNum type="arabicPeriod"/>
            </a:pPr>
            <a:r>
              <a:rPr lang="es-ES" dirty="0">
                <a:latin typeface="Bookman Old Style" panose="02050604050505020204" pitchFamily="18" charset="0"/>
              </a:rPr>
              <a:t>Consecuencias </a:t>
            </a:r>
          </a:p>
          <a:p>
            <a:pPr marL="342900" indent="-342900">
              <a:spcBef>
                <a:spcPts val="600"/>
              </a:spcBef>
              <a:spcAft>
                <a:spcPts val="600"/>
              </a:spcAft>
              <a:buFont typeface="+mj-lt"/>
              <a:buAutoNum type="arabicPeriod"/>
            </a:pPr>
            <a:r>
              <a:rPr lang="es-ES" dirty="0">
                <a:latin typeface="Bookman Old Style" panose="02050604050505020204" pitchFamily="18" charset="0"/>
              </a:rPr>
              <a:t>Soluciones</a:t>
            </a:r>
          </a:p>
        </p:txBody>
      </p:sp>
      <p:pic>
        <p:nvPicPr>
          <p:cNvPr id="4" name="Imagen 3">
            <a:extLst>
              <a:ext uri="{FF2B5EF4-FFF2-40B4-BE49-F238E27FC236}">
                <a16:creationId xmlns:a16="http://schemas.microsoft.com/office/drawing/2014/main" xmlns="" id="{3F2EDE3B-073C-41B9-84C6-F3E001744CF6}"/>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01295"/>
            <a:ext cx="688340" cy="603250"/>
          </a:xfrm>
          <a:prstGeom prst="rect">
            <a:avLst/>
          </a:prstGeom>
          <a:noFill/>
        </p:spPr>
      </p:pic>
    </p:spTree>
    <p:extLst>
      <p:ext uri="{BB962C8B-B14F-4D97-AF65-F5344CB8AC3E}">
        <p14:creationId xmlns:p14="http://schemas.microsoft.com/office/powerpoint/2010/main" xmlns="" val="241388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5D897B-06C1-4E5C-A1E6-0B5B12164036}"/>
              </a:ext>
            </a:extLst>
          </p:cNvPr>
          <p:cNvSpPr>
            <a:spLocks noGrp="1"/>
          </p:cNvSpPr>
          <p:nvPr>
            <p:ph type="title"/>
          </p:nvPr>
        </p:nvSpPr>
        <p:spPr/>
        <p:txBody>
          <a:bodyPr>
            <a:normAutofit/>
          </a:bodyPr>
          <a:lstStyle/>
          <a:p>
            <a:pPr lvl="0">
              <a:lnSpc>
                <a:spcPct val="100000"/>
              </a:lnSpc>
              <a:spcBef>
                <a:spcPts val="900"/>
              </a:spcBef>
            </a:pPr>
            <a:r>
              <a:rPr lang="es-ES" sz="2800" u="sng" dirty="0">
                <a:solidFill>
                  <a:prstClr val="black">
                    <a:lumMod val="85000"/>
                    <a:lumOff val="15000"/>
                  </a:prstClr>
                </a:solidFill>
                <a:latin typeface="Bookman Old Style" panose="02050604050505020204" pitchFamily="18" charset="0"/>
              </a:rPr>
              <a:t>5.1. Consecuencias económicas</a:t>
            </a:r>
            <a:r>
              <a:rPr lang="es-ES" sz="2400" u="sng" dirty="0">
                <a:solidFill>
                  <a:prstClr val="black">
                    <a:lumMod val="85000"/>
                    <a:lumOff val="15000"/>
                  </a:prstClr>
                </a:solidFill>
                <a:latin typeface="Bookman Old Style" panose="02050604050505020204" pitchFamily="18" charset="0"/>
              </a:rPr>
              <a:t/>
            </a:r>
            <a:br>
              <a:rPr lang="es-ES" sz="2400" u="sng" dirty="0">
                <a:solidFill>
                  <a:prstClr val="black">
                    <a:lumMod val="85000"/>
                    <a:lumOff val="15000"/>
                  </a:prstClr>
                </a:solidFill>
                <a:latin typeface="Bookman Old Style" panose="02050604050505020204" pitchFamily="18" charset="0"/>
              </a:rPr>
            </a:br>
            <a:r>
              <a:rPr lang="es-ES" sz="2000" dirty="0">
                <a:solidFill>
                  <a:prstClr val="black">
                    <a:lumMod val="85000"/>
                    <a:lumOff val="15000"/>
                  </a:prstClr>
                </a:solidFill>
                <a:latin typeface="Bookman Old Style" panose="02050604050505020204" pitchFamily="18" charset="0"/>
              </a:rPr>
              <a:t>Apliquemos tal cifra a las diferencias temporales entre los primeros y los últimos de las promociones 53ª a 62ª que se especifican en la siguiente gráfica:</a:t>
            </a:r>
            <a:endParaRPr lang="es-ES" sz="2000" dirty="0"/>
          </a:p>
        </p:txBody>
      </p:sp>
      <p:pic>
        <p:nvPicPr>
          <p:cNvPr id="4" name="Marcador de contenido 3">
            <a:extLst>
              <a:ext uri="{FF2B5EF4-FFF2-40B4-BE49-F238E27FC236}">
                <a16:creationId xmlns:a16="http://schemas.microsoft.com/office/drawing/2014/main" xmlns="" id="{BFF9EA1E-FC74-4A3E-8F41-1D628D942BED}"/>
              </a:ext>
            </a:extLst>
          </p:cNvPr>
          <p:cNvPicPr>
            <a:picLocks noGrp="1" noChangeAspect="1"/>
          </p:cNvPicPr>
          <p:nvPr>
            <p:ph idx="1"/>
          </p:nvPr>
        </p:nvPicPr>
        <p:blipFill>
          <a:blip r:embed="rId2"/>
          <a:stretch>
            <a:fillRect/>
          </a:stretch>
        </p:blipFill>
        <p:spPr>
          <a:xfrm>
            <a:off x="1663909" y="2014194"/>
            <a:ext cx="8544394" cy="4266818"/>
          </a:xfrm>
          <a:prstGeom prst="rect">
            <a:avLst/>
          </a:prstGeom>
        </p:spPr>
      </p:pic>
      <p:pic>
        <p:nvPicPr>
          <p:cNvPr id="5" name="Imagen 4">
            <a:extLst>
              <a:ext uri="{FF2B5EF4-FFF2-40B4-BE49-F238E27FC236}">
                <a16:creationId xmlns:a16="http://schemas.microsoft.com/office/drawing/2014/main" xmlns="" id="{2D29C4C6-95C0-4452-A64D-7715C3CB0F73}"/>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94501" y="187227"/>
            <a:ext cx="688340" cy="603250"/>
          </a:xfrm>
          <a:prstGeom prst="rect">
            <a:avLst/>
          </a:prstGeom>
          <a:noFill/>
        </p:spPr>
      </p:pic>
    </p:spTree>
    <p:extLst>
      <p:ext uri="{BB962C8B-B14F-4D97-AF65-F5344CB8AC3E}">
        <p14:creationId xmlns:p14="http://schemas.microsoft.com/office/powerpoint/2010/main" xmlns="" val="72531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C265B1-1934-4FFF-B4E7-DE9FFAA62340}"/>
              </a:ext>
            </a:extLst>
          </p:cNvPr>
          <p:cNvSpPr>
            <a:spLocks noGrp="1"/>
          </p:cNvSpPr>
          <p:nvPr>
            <p:ph type="title"/>
          </p:nvPr>
        </p:nvSpPr>
        <p:spPr>
          <a:xfrm>
            <a:off x="1066800" y="579530"/>
            <a:ext cx="10058400" cy="1371600"/>
          </a:xfrm>
        </p:spPr>
        <p:txBody>
          <a:bodyPr>
            <a:normAutofit/>
          </a:bodyPr>
          <a:lstStyle/>
          <a:p>
            <a:r>
              <a:rPr lang="es-ES" sz="2800" u="sng" dirty="0">
                <a:solidFill>
                  <a:prstClr val="black">
                    <a:lumMod val="85000"/>
                    <a:lumOff val="15000"/>
                  </a:prstClr>
                </a:solidFill>
                <a:latin typeface="Bookman Old Style" panose="02050604050505020204" pitchFamily="18" charset="0"/>
              </a:rPr>
              <a:t>5.1. Consecuencias económicas</a:t>
            </a:r>
            <a:endParaRPr lang="es-ES" sz="2800" dirty="0"/>
          </a:p>
        </p:txBody>
      </p:sp>
      <p:sp>
        <p:nvSpPr>
          <p:cNvPr id="4" name="Rectángulo redondeado 16">
            <a:extLst>
              <a:ext uri="{FF2B5EF4-FFF2-40B4-BE49-F238E27FC236}">
                <a16:creationId xmlns:a16="http://schemas.microsoft.com/office/drawing/2014/main" xmlns="" id="{E4D9A041-4B68-4444-B9A0-54A1A9FF659B}"/>
              </a:ext>
            </a:extLst>
          </p:cNvPr>
          <p:cNvSpPr>
            <a:spLocks noGrp="1"/>
          </p:cNvSpPr>
          <p:nvPr>
            <p:ph idx="1"/>
          </p:nvPr>
        </p:nvSpPr>
        <p:spPr>
          <a:xfrm>
            <a:off x="1153550" y="1973169"/>
            <a:ext cx="9971649" cy="8477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S" dirty="0">
                <a:solidFill>
                  <a:schemeClr val="tx1"/>
                </a:solidFill>
                <a:latin typeface="Bookman Old Style" panose="02050604050505020204" pitchFamily="18" charset="0"/>
              </a:rPr>
              <a:t>El último integrante de la Promoción 62ª percibió </a:t>
            </a:r>
            <a:r>
              <a:rPr lang="es-ES" b="1" dirty="0">
                <a:solidFill>
                  <a:schemeClr val="tx1"/>
                </a:solidFill>
                <a:latin typeface="Bookman Old Style" panose="02050604050505020204" pitchFamily="18" charset="0"/>
              </a:rPr>
              <a:t>13.427,31 euros brutos menos </a:t>
            </a:r>
            <a:r>
              <a:rPr lang="es-ES" dirty="0">
                <a:solidFill>
                  <a:schemeClr val="tx1"/>
                </a:solidFill>
                <a:latin typeface="Bookman Old Style" panose="02050604050505020204" pitchFamily="18" charset="0"/>
              </a:rPr>
              <a:t>que los compañeros de su misma promoción que ascendieron en el primer tramo</a:t>
            </a:r>
          </a:p>
        </p:txBody>
      </p:sp>
      <p:sp>
        <p:nvSpPr>
          <p:cNvPr id="5" name="Rectángulo redondeado 16">
            <a:extLst>
              <a:ext uri="{FF2B5EF4-FFF2-40B4-BE49-F238E27FC236}">
                <a16:creationId xmlns:a16="http://schemas.microsoft.com/office/drawing/2014/main" xmlns="" id="{C0B3AE26-DA5D-4DE6-9F2A-4CC903F68346}"/>
              </a:ext>
            </a:extLst>
          </p:cNvPr>
          <p:cNvSpPr txBox="1">
            <a:spLocks/>
          </p:cNvSpPr>
          <p:nvPr/>
        </p:nvSpPr>
        <p:spPr>
          <a:xfrm>
            <a:off x="1153550" y="3057770"/>
            <a:ext cx="9971649" cy="15986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Atendiendo al global de promociones de estudio, </a:t>
            </a:r>
            <a:r>
              <a:rPr lang="es-ES" b="1" dirty="0">
                <a:solidFill>
                  <a:schemeClr val="tx1"/>
                </a:solidFill>
                <a:latin typeface="Bookman Old Style" panose="02050604050505020204" pitchFamily="18" charset="0"/>
              </a:rPr>
              <a:t>la diferencia económica entre la persona que menos tardó en ascender </a:t>
            </a:r>
            <a:r>
              <a:rPr lang="es-ES" dirty="0">
                <a:solidFill>
                  <a:schemeClr val="tx1"/>
                </a:solidFill>
                <a:latin typeface="Bookman Old Style" panose="02050604050505020204" pitchFamily="18" charset="0"/>
              </a:rPr>
              <a:t>(dos años, ocho meses y veintiocho días</a:t>
            </a:r>
            <a:r>
              <a:rPr lang="es-ES" b="1" dirty="0">
                <a:solidFill>
                  <a:schemeClr val="tx1"/>
                </a:solidFill>
                <a:latin typeface="Bookman Old Style" panose="02050604050505020204" pitchFamily="18" charset="0"/>
              </a:rPr>
              <a:t>) y la que más tardó</a:t>
            </a:r>
            <a:r>
              <a:rPr lang="es-ES" dirty="0">
                <a:solidFill>
                  <a:schemeClr val="tx1"/>
                </a:solidFill>
                <a:latin typeface="Bookman Old Style" panose="02050604050505020204" pitchFamily="18" charset="0"/>
              </a:rPr>
              <a:t> (siete años y once días) fue de cuatro años, tres meses y trece días, que en términos económicos supone un </a:t>
            </a:r>
            <a:r>
              <a:rPr lang="es-ES" b="1" dirty="0">
                <a:solidFill>
                  <a:schemeClr val="tx1"/>
                </a:solidFill>
                <a:latin typeface="Bookman Old Style" panose="02050604050505020204" pitchFamily="18" charset="0"/>
              </a:rPr>
              <a:t>diferencia de 21.162,75 euros brutos</a:t>
            </a:r>
          </a:p>
        </p:txBody>
      </p:sp>
      <p:sp>
        <p:nvSpPr>
          <p:cNvPr id="8" name="Rectángulo redondeado 16">
            <a:extLst>
              <a:ext uri="{FF2B5EF4-FFF2-40B4-BE49-F238E27FC236}">
                <a16:creationId xmlns:a16="http://schemas.microsoft.com/office/drawing/2014/main" xmlns="" id="{D61FA8DE-A554-49C5-BA13-F5B5464D1BDE}"/>
              </a:ext>
            </a:extLst>
          </p:cNvPr>
          <p:cNvSpPr txBox="1">
            <a:spLocks/>
          </p:cNvSpPr>
          <p:nvPr/>
        </p:nvSpPr>
        <p:spPr>
          <a:xfrm>
            <a:off x="1153550" y="4893286"/>
            <a:ext cx="9971649" cy="9401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Esas diferencias económicas serán mucho mayores para los integrantes de las Promociones 63ª y 64ª</a:t>
            </a:r>
          </a:p>
        </p:txBody>
      </p:sp>
      <p:pic>
        <p:nvPicPr>
          <p:cNvPr id="6" name="Imagen 5">
            <a:extLst>
              <a:ext uri="{FF2B5EF4-FFF2-40B4-BE49-F238E27FC236}">
                <a16:creationId xmlns:a16="http://schemas.microsoft.com/office/drawing/2014/main" xmlns="" id="{3D0308D3-742B-44E7-AE7A-03662C7C2379}"/>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94501" y="215363"/>
            <a:ext cx="688340" cy="603250"/>
          </a:xfrm>
          <a:prstGeom prst="rect">
            <a:avLst/>
          </a:prstGeom>
          <a:noFill/>
        </p:spPr>
      </p:pic>
    </p:spTree>
    <p:extLst>
      <p:ext uri="{BB962C8B-B14F-4D97-AF65-F5344CB8AC3E}">
        <p14:creationId xmlns:p14="http://schemas.microsoft.com/office/powerpoint/2010/main" xmlns="" val="17046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8"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21056F-0359-4276-9D2A-65E3316F0E08}"/>
              </a:ext>
            </a:extLst>
          </p:cNvPr>
          <p:cNvSpPr>
            <a:spLocks noGrp="1"/>
          </p:cNvSpPr>
          <p:nvPr>
            <p:ph type="title"/>
          </p:nvPr>
        </p:nvSpPr>
        <p:spPr>
          <a:xfrm>
            <a:off x="1066800" y="453402"/>
            <a:ext cx="10058400" cy="1371600"/>
          </a:xfrm>
        </p:spPr>
        <p:txBody>
          <a:bodyPr>
            <a:normAutofit/>
          </a:bodyPr>
          <a:lstStyle/>
          <a:p>
            <a:r>
              <a:rPr lang="es-ES" sz="2800" u="sng" dirty="0">
                <a:solidFill>
                  <a:prstClr val="black">
                    <a:lumMod val="85000"/>
                    <a:lumOff val="15000"/>
                  </a:prstClr>
                </a:solidFill>
                <a:latin typeface="Bookman Old Style" panose="02050604050505020204" pitchFamily="18" charset="0"/>
              </a:rPr>
              <a:t>5.2. Consecuencias orgánicas</a:t>
            </a:r>
            <a:endParaRPr lang="es-ES" sz="2800" dirty="0"/>
          </a:p>
        </p:txBody>
      </p:sp>
      <p:sp>
        <p:nvSpPr>
          <p:cNvPr id="8" name="Rectángulo redondeado 16">
            <a:extLst>
              <a:ext uri="{FF2B5EF4-FFF2-40B4-BE49-F238E27FC236}">
                <a16:creationId xmlns:a16="http://schemas.microsoft.com/office/drawing/2014/main" xmlns="" id="{7222DD78-03E5-409D-913D-2AB62C9F9428}"/>
              </a:ext>
            </a:extLst>
          </p:cNvPr>
          <p:cNvSpPr>
            <a:spLocks noGrp="1"/>
          </p:cNvSpPr>
          <p:nvPr>
            <p:ph idx="1"/>
          </p:nvPr>
        </p:nvSpPr>
        <p:spPr>
          <a:xfrm>
            <a:off x="686972" y="1716259"/>
            <a:ext cx="10438228" cy="9952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S" dirty="0">
                <a:solidFill>
                  <a:schemeClr val="tx1"/>
                </a:solidFill>
                <a:latin typeface="Bookman Old Style" panose="02050604050505020204" pitchFamily="18" charset="0"/>
              </a:rPr>
              <a:t>Para el desempeño de determinados cargos judiciales, la Ley Orgánica del Poder Judicial exige haber prestado determinado número de años en la categoría de Magistrado</a:t>
            </a:r>
          </a:p>
        </p:txBody>
      </p:sp>
      <p:sp>
        <p:nvSpPr>
          <p:cNvPr id="9" name="Rectángulo redondeado 16">
            <a:extLst>
              <a:ext uri="{FF2B5EF4-FFF2-40B4-BE49-F238E27FC236}">
                <a16:creationId xmlns:a16="http://schemas.microsoft.com/office/drawing/2014/main" xmlns="" id="{BC77F2EF-3015-4754-9158-CC53E7F597CB}"/>
              </a:ext>
            </a:extLst>
          </p:cNvPr>
          <p:cNvSpPr txBox="1">
            <a:spLocks/>
          </p:cNvSpPr>
          <p:nvPr/>
        </p:nvSpPr>
        <p:spPr>
          <a:xfrm>
            <a:off x="920261" y="3116998"/>
            <a:ext cx="1837007" cy="710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333 LOPJ</a:t>
            </a:r>
          </a:p>
        </p:txBody>
      </p:sp>
      <p:sp>
        <p:nvSpPr>
          <p:cNvPr id="11" name="Rectángulo 10">
            <a:extLst>
              <a:ext uri="{FF2B5EF4-FFF2-40B4-BE49-F238E27FC236}">
                <a16:creationId xmlns:a16="http://schemas.microsoft.com/office/drawing/2014/main" xmlns="" id="{9FB21C59-DC64-4DD3-B17C-0DEF463AA0C9}"/>
              </a:ext>
            </a:extLst>
          </p:cNvPr>
          <p:cNvSpPr/>
          <p:nvPr/>
        </p:nvSpPr>
        <p:spPr>
          <a:xfrm>
            <a:off x="2901461" y="3083016"/>
            <a:ext cx="8223739" cy="1660647"/>
          </a:xfrm>
          <a:prstGeom prst="rect">
            <a:avLst/>
          </a:prstGeom>
        </p:spPr>
        <p:txBody>
          <a:bodyPr wrap="square">
            <a:spAutoFit/>
          </a:bodyPr>
          <a:lstStyle/>
          <a:p>
            <a:pPr algn="just">
              <a:lnSpc>
                <a:spcPct val="107000"/>
              </a:lnSpc>
              <a:spcAft>
                <a:spcPts val="800"/>
              </a:spcAft>
            </a:pP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Las plazas de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Presidente de Sala de la Audiencia Nacional</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así como las de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Presidente de Sala de los Tribunales Superiores de Justicia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se proveerán, por un período de cinco años renovable por un único mandato de otros cinco años, a propuesta del Consejo General del Poder Judicial,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entre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Magistrados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que hubieren prestado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diez años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de servicios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esta categoría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y ocho en el orden jurisdiccional de que se trate. </a:t>
            </a:r>
            <a:endParaRPr lang="es-ES" sz="1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ángulo redondeado 16">
            <a:extLst>
              <a:ext uri="{FF2B5EF4-FFF2-40B4-BE49-F238E27FC236}">
                <a16:creationId xmlns:a16="http://schemas.microsoft.com/office/drawing/2014/main" xmlns="" id="{A558C5D7-32A0-45E9-8640-841191F3A191}"/>
              </a:ext>
            </a:extLst>
          </p:cNvPr>
          <p:cNvSpPr txBox="1">
            <a:spLocks/>
          </p:cNvSpPr>
          <p:nvPr/>
        </p:nvSpPr>
        <p:spPr>
          <a:xfrm>
            <a:off x="920261" y="4999724"/>
            <a:ext cx="1837007" cy="710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335 LOPJ</a:t>
            </a:r>
          </a:p>
        </p:txBody>
      </p:sp>
      <p:sp>
        <p:nvSpPr>
          <p:cNvPr id="13" name="Rectángulo 12">
            <a:extLst>
              <a:ext uri="{FF2B5EF4-FFF2-40B4-BE49-F238E27FC236}">
                <a16:creationId xmlns:a16="http://schemas.microsoft.com/office/drawing/2014/main" xmlns="" id="{62528130-D928-4B13-89D6-76A88B5495EF}"/>
              </a:ext>
            </a:extLst>
          </p:cNvPr>
          <p:cNvSpPr/>
          <p:nvPr/>
        </p:nvSpPr>
        <p:spPr>
          <a:xfrm>
            <a:off x="2901461" y="5056633"/>
            <a:ext cx="8077200" cy="1077218"/>
          </a:xfrm>
          <a:prstGeom prst="rect">
            <a:avLst/>
          </a:prstGeom>
        </p:spPr>
        <p:txBody>
          <a:bodyPr wrap="square">
            <a:spAutoFit/>
          </a:bodyPr>
          <a:lstStyle/>
          <a:p>
            <a:pPr algn="just"/>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La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Presidencia de la Audiencia Nacional</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se proveerá por el Consejo General del Poder Judicial, por un período de cinco años renovable por un único mandato de otros cinco años,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entre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Magistrados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con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quince años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de servicios prestados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la categoría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a:t>
            </a:r>
            <a:endParaRPr lang="es-ES" sz="1600" dirty="0"/>
          </a:p>
        </p:txBody>
      </p:sp>
      <p:pic>
        <p:nvPicPr>
          <p:cNvPr id="10" name="Imagen 9">
            <a:extLst>
              <a:ext uri="{FF2B5EF4-FFF2-40B4-BE49-F238E27FC236}">
                <a16:creationId xmlns:a16="http://schemas.microsoft.com/office/drawing/2014/main" xmlns="" id="{6E740D04-7041-4801-8ACE-3688B9099DDB}"/>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94501" y="229430"/>
            <a:ext cx="688340" cy="603250"/>
          </a:xfrm>
          <a:prstGeom prst="rect">
            <a:avLst/>
          </a:prstGeom>
          <a:noFill/>
        </p:spPr>
      </p:pic>
    </p:spTree>
    <p:extLst>
      <p:ext uri="{BB962C8B-B14F-4D97-AF65-F5344CB8AC3E}">
        <p14:creationId xmlns:p14="http://schemas.microsoft.com/office/powerpoint/2010/main" xmlns="" val="15112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p:bldP spid="12" grpId="0" uiExpand="1" build="p"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AFD80E-03F4-4159-BD4E-CDEB7394F0AD}"/>
              </a:ext>
            </a:extLst>
          </p:cNvPr>
          <p:cNvSpPr>
            <a:spLocks noGrp="1"/>
          </p:cNvSpPr>
          <p:nvPr>
            <p:ph type="title"/>
          </p:nvPr>
        </p:nvSpPr>
        <p:spPr>
          <a:xfrm>
            <a:off x="1066800" y="547998"/>
            <a:ext cx="10058400" cy="1371600"/>
          </a:xfrm>
        </p:spPr>
        <p:txBody>
          <a:bodyPr>
            <a:normAutofit/>
          </a:bodyPr>
          <a:lstStyle/>
          <a:p>
            <a:r>
              <a:rPr lang="es-ES" sz="2800" u="sng" dirty="0">
                <a:solidFill>
                  <a:prstClr val="black">
                    <a:lumMod val="85000"/>
                    <a:lumOff val="15000"/>
                  </a:prstClr>
                </a:solidFill>
                <a:latin typeface="Bookman Old Style" panose="02050604050505020204" pitchFamily="18" charset="0"/>
              </a:rPr>
              <a:t>5.2. Consecuencias orgánicas</a:t>
            </a:r>
            <a:endParaRPr lang="es-ES" sz="2800" dirty="0"/>
          </a:p>
        </p:txBody>
      </p:sp>
      <p:sp>
        <p:nvSpPr>
          <p:cNvPr id="4" name="Rectángulo redondeado 16">
            <a:extLst>
              <a:ext uri="{FF2B5EF4-FFF2-40B4-BE49-F238E27FC236}">
                <a16:creationId xmlns:a16="http://schemas.microsoft.com/office/drawing/2014/main" xmlns="" id="{F05689C7-6C9E-4CD3-8CB6-C782EA1EECBE}"/>
              </a:ext>
            </a:extLst>
          </p:cNvPr>
          <p:cNvSpPr txBox="1">
            <a:spLocks noGrp="1"/>
          </p:cNvSpPr>
          <p:nvPr>
            <p:ph idx="1"/>
          </p:nvPr>
        </p:nvSpPr>
        <p:spPr>
          <a:xfrm>
            <a:off x="1066800" y="2014194"/>
            <a:ext cx="1756117" cy="7743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335 LOPJ</a:t>
            </a:r>
          </a:p>
        </p:txBody>
      </p:sp>
      <p:sp>
        <p:nvSpPr>
          <p:cNvPr id="5" name="Rectángulo 4">
            <a:extLst>
              <a:ext uri="{FF2B5EF4-FFF2-40B4-BE49-F238E27FC236}">
                <a16:creationId xmlns:a16="http://schemas.microsoft.com/office/drawing/2014/main" xmlns="" id="{59DCA0C2-B149-4CD3-AC2A-3FBDDE138FA9}"/>
              </a:ext>
            </a:extLst>
          </p:cNvPr>
          <p:cNvSpPr/>
          <p:nvPr/>
        </p:nvSpPr>
        <p:spPr>
          <a:xfrm>
            <a:off x="3048000" y="1982045"/>
            <a:ext cx="7727852" cy="1133259"/>
          </a:xfrm>
          <a:prstGeom prst="rect">
            <a:avLst/>
          </a:prstGeom>
        </p:spPr>
        <p:txBody>
          <a:bodyPr wrap="square">
            <a:spAutoFit/>
          </a:bodyPr>
          <a:lstStyle/>
          <a:p>
            <a:pPr algn="just">
              <a:lnSpc>
                <a:spcPct val="107000"/>
              </a:lnSpc>
              <a:spcAft>
                <a:spcPts val="800"/>
              </a:spcAft>
            </a:pP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La plaza de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Jefe del Servicio de Inspección del Consejo General del Poder Judicial</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se proveerá por un Magistrado del Tribunal Supremo con una antigüedad en la categoría de dos años o por un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Magistrado</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con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diez años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de servicios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la categoría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a:t>
            </a:r>
            <a:endParaRPr lang="es-ES" sz="1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ángulo redondeado 16">
            <a:extLst>
              <a:ext uri="{FF2B5EF4-FFF2-40B4-BE49-F238E27FC236}">
                <a16:creationId xmlns:a16="http://schemas.microsoft.com/office/drawing/2014/main" xmlns="" id="{AFA16ADC-5361-48D3-9C81-BB97154CFEB3}"/>
              </a:ext>
            </a:extLst>
          </p:cNvPr>
          <p:cNvSpPr txBox="1">
            <a:spLocks/>
          </p:cNvSpPr>
          <p:nvPr/>
        </p:nvSpPr>
        <p:spPr>
          <a:xfrm>
            <a:off x="1066799" y="3366234"/>
            <a:ext cx="1756117" cy="7743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336 LOPJ</a:t>
            </a:r>
          </a:p>
        </p:txBody>
      </p:sp>
      <p:sp>
        <p:nvSpPr>
          <p:cNvPr id="7" name="Rectángulo 6">
            <a:extLst>
              <a:ext uri="{FF2B5EF4-FFF2-40B4-BE49-F238E27FC236}">
                <a16:creationId xmlns:a16="http://schemas.microsoft.com/office/drawing/2014/main" xmlns="" id="{3F7206A7-08B2-4FB7-A04A-E37E6520DEBF}"/>
              </a:ext>
            </a:extLst>
          </p:cNvPr>
          <p:cNvSpPr/>
          <p:nvPr/>
        </p:nvSpPr>
        <p:spPr>
          <a:xfrm>
            <a:off x="3048000" y="3353645"/>
            <a:ext cx="7727852" cy="1569660"/>
          </a:xfrm>
          <a:prstGeom prst="rect">
            <a:avLst/>
          </a:prstGeom>
        </p:spPr>
        <p:txBody>
          <a:bodyPr wrap="square">
            <a:spAutoFit/>
          </a:bodyPr>
          <a:lstStyle/>
          <a:p>
            <a:pPr algn="just"/>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Los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Presidentes de los Tribunales Superiores de Justicia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se nombrarán por un período de cinco años renovable por un único mandato de otros cinco años, a propuesta del Consejo General del Poder Judicial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entre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Magistrados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que hubieren prestado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diez años</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de servicios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en la categoría</a:t>
            </a:r>
            <a:r>
              <a:rPr lang="es-ES" sz="1600" dirty="0">
                <a:solidFill>
                  <a:srgbClr val="00000A"/>
                </a:solidFill>
                <a:latin typeface="Bookman Old Style" panose="02050604050505020204" pitchFamily="18" charset="0"/>
                <a:ea typeface="Calibri" panose="020F0502020204030204" pitchFamily="34" charset="0"/>
                <a:cs typeface="Calibri" panose="020F0502020204030204" pitchFamily="34" charset="0"/>
              </a:rPr>
              <a:t>, lo hubieren solicitado y lleven, </a:t>
            </a:r>
            <a:r>
              <a:rPr lang="es-ES" sz="1600"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al menos, </a:t>
            </a:r>
            <a:r>
              <a:rPr lang="es-ES" sz="1600" b="1" u="sng" dirty="0">
                <a:solidFill>
                  <a:srgbClr val="00000A"/>
                </a:solidFill>
                <a:latin typeface="Bookman Old Style" panose="02050604050505020204" pitchFamily="18" charset="0"/>
                <a:ea typeface="Calibri" panose="020F0502020204030204" pitchFamily="34" charset="0"/>
                <a:cs typeface="Calibri" panose="020F0502020204030204" pitchFamily="34" charset="0"/>
              </a:rPr>
              <a:t>quince años perteneciendo a la Carrera Judicial.</a:t>
            </a:r>
            <a:endParaRPr lang="es-ES" sz="1600" b="1" u="sng" dirty="0"/>
          </a:p>
        </p:txBody>
      </p:sp>
      <p:sp>
        <p:nvSpPr>
          <p:cNvPr id="8" name="Rectángulo redondeado 16">
            <a:extLst>
              <a:ext uri="{FF2B5EF4-FFF2-40B4-BE49-F238E27FC236}">
                <a16:creationId xmlns:a16="http://schemas.microsoft.com/office/drawing/2014/main" xmlns="" id="{570D9082-C815-4EAE-AA17-FB8D106D0A2C}"/>
              </a:ext>
            </a:extLst>
          </p:cNvPr>
          <p:cNvSpPr txBox="1">
            <a:spLocks/>
          </p:cNvSpPr>
          <p:nvPr/>
        </p:nvSpPr>
        <p:spPr>
          <a:xfrm>
            <a:off x="1066800" y="5160449"/>
            <a:ext cx="10058400" cy="10537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lnSpc>
                <a:spcPct val="107000"/>
              </a:lnSpc>
              <a:spcAft>
                <a:spcPts val="800"/>
              </a:spcAft>
              <a:buNone/>
            </a:pPr>
            <a:r>
              <a:rPr lang="es-ES" dirty="0">
                <a:solidFill>
                  <a:srgbClr val="00000A"/>
                </a:solidFill>
                <a:latin typeface="Bookman Old Style" panose="02050604050505020204" pitchFamily="18" charset="0"/>
                <a:ea typeface="Calibri" panose="020F0502020204030204" pitchFamily="34" charset="0"/>
                <a:cs typeface="Calibri" panose="020F0502020204030204" pitchFamily="34" charset="0"/>
              </a:rPr>
              <a:t>Con tales exigencias temporales, y no limitándose la permanencia del Juez en su categoría, </a:t>
            </a:r>
            <a:r>
              <a:rPr lang="es-ES" b="1" dirty="0">
                <a:solidFill>
                  <a:srgbClr val="00000A"/>
                </a:solidFill>
                <a:latin typeface="Bookman Old Style" panose="02050604050505020204" pitchFamily="18" charset="0"/>
                <a:ea typeface="Calibri" panose="020F0502020204030204" pitchFamily="34" charset="0"/>
                <a:cs typeface="Calibri" panose="020F0502020204030204" pitchFamily="34" charset="0"/>
              </a:rPr>
              <a:t>se está vedando la posibilidad de promocionarse en condiciones de igualdad con otros Magistrados que, por azar, ascendieron en un tiempo menor</a:t>
            </a:r>
            <a:r>
              <a:rPr lang="es-ES" dirty="0">
                <a:solidFill>
                  <a:srgbClr val="00000A"/>
                </a:solidFill>
                <a:latin typeface="Bookman Old Style" panose="02050604050505020204" pitchFamily="18" charset="0"/>
                <a:ea typeface="Calibri" panose="020F0502020204030204" pitchFamily="34" charset="0"/>
                <a:cs typeface="Calibri" panose="020F0502020204030204" pitchFamily="34" charset="0"/>
              </a:rPr>
              <a:t>.</a:t>
            </a:r>
            <a:endParaRPr lang="es-ES" sz="1600" dirty="0">
              <a:solidFill>
                <a:srgbClr val="00000A"/>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agen 8">
            <a:extLst>
              <a:ext uri="{FF2B5EF4-FFF2-40B4-BE49-F238E27FC236}">
                <a16:creationId xmlns:a16="http://schemas.microsoft.com/office/drawing/2014/main" xmlns="" id="{37FCA3EA-6334-4DA3-9136-515C4615B766}"/>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29430"/>
            <a:ext cx="688340" cy="603250"/>
          </a:xfrm>
          <a:prstGeom prst="rect">
            <a:avLst/>
          </a:prstGeom>
          <a:noFill/>
        </p:spPr>
      </p:pic>
      <p:sp>
        <p:nvSpPr>
          <p:cNvPr id="10" name="Botón de acción: Volver 9">
            <a:hlinkClick r:id="rId3" action="ppaction://hlinksldjump" highlightClick="1"/>
            <a:extLst>
              <a:ext uri="{FF2B5EF4-FFF2-40B4-BE49-F238E27FC236}">
                <a16:creationId xmlns:a16="http://schemas.microsoft.com/office/drawing/2014/main" xmlns="" id="{B3D18D0D-22AA-5042-AEB3-176E015BE121}"/>
              </a:ext>
            </a:extLst>
          </p:cNvPr>
          <p:cNvSpPr/>
          <p:nvPr/>
        </p:nvSpPr>
        <p:spPr>
          <a:xfrm>
            <a:off x="11445766" y="6214208"/>
            <a:ext cx="523007" cy="37577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9593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uiExpand="1" build="p" animBg="1"/>
      <p:bldP spid="7" grpId="0"/>
      <p:bldP spid="8"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F4AD1B-7E8E-4778-828C-392374936FD0}"/>
              </a:ext>
            </a:extLst>
          </p:cNvPr>
          <p:cNvSpPr>
            <a:spLocks noGrp="1"/>
          </p:cNvSpPr>
          <p:nvPr>
            <p:ph type="title"/>
          </p:nvPr>
        </p:nvSpPr>
        <p:spPr>
          <a:xfrm>
            <a:off x="1066800" y="229038"/>
            <a:ext cx="10058400" cy="1371600"/>
          </a:xfrm>
        </p:spPr>
        <p:txBody>
          <a:bodyPr>
            <a:normAutofit/>
          </a:bodyPr>
          <a:lstStyle/>
          <a:p>
            <a:r>
              <a:rPr lang="es-ES" sz="4300" dirty="0">
                <a:solidFill>
                  <a:prstClr val="black">
                    <a:lumMod val="85000"/>
                    <a:lumOff val="15000"/>
                  </a:prstClr>
                </a:solidFill>
                <a:latin typeface="Bookman Old Style" panose="02050604050505020204" pitchFamily="18" charset="0"/>
              </a:rPr>
              <a:t>6. Soluciones</a:t>
            </a:r>
            <a:endParaRPr lang="es-ES" sz="4300" dirty="0"/>
          </a:p>
        </p:txBody>
      </p:sp>
      <p:sp>
        <p:nvSpPr>
          <p:cNvPr id="3" name="Marcador de contenido 2">
            <a:extLst>
              <a:ext uri="{FF2B5EF4-FFF2-40B4-BE49-F238E27FC236}">
                <a16:creationId xmlns:a16="http://schemas.microsoft.com/office/drawing/2014/main" xmlns="" id="{BA32E45C-0390-4110-9659-DCEA768BE117}"/>
              </a:ext>
            </a:extLst>
          </p:cNvPr>
          <p:cNvSpPr>
            <a:spLocks noGrp="1"/>
          </p:cNvSpPr>
          <p:nvPr>
            <p:ph idx="1"/>
          </p:nvPr>
        </p:nvSpPr>
        <p:spPr>
          <a:xfrm>
            <a:off x="1066800" y="1455345"/>
            <a:ext cx="10058400" cy="3931920"/>
          </a:xfrm>
        </p:spPr>
        <p:txBody>
          <a:bodyPr>
            <a:normAutofit/>
          </a:bodyPr>
          <a:lstStyle/>
          <a:p>
            <a:pPr marL="0" indent="0">
              <a:buNone/>
            </a:pPr>
            <a:r>
              <a:rPr lang="es-ES" sz="2800" dirty="0">
                <a:latin typeface="Bookman Old Style" panose="02050604050505020204" pitchFamily="18" charset="0"/>
              </a:rPr>
              <a:t>6.1. Análisis de las jubilaciones como factor en el ritmo de ascenso</a:t>
            </a:r>
          </a:p>
          <a:p>
            <a:pPr marL="0" indent="0">
              <a:buNone/>
            </a:pPr>
            <a:r>
              <a:rPr lang="es-ES" sz="2800" dirty="0">
                <a:latin typeface="Bookman Old Style" panose="02050604050505020204" pitchFamily="18" charset="0"/>
              </a:rPr>
              <a:t> </a:t>
            </a:r>
          </a:p>
        </p:txBody>
      </p:sp>
      <p:sp>
        <p:nvSpPr>
          <p:cNvPr id="4" name="Rectángulo redondeado 16">
            <a:extLst>
              <a:ext uri="{FF2B5EF4-FFF2-40B4-BE49-F238E27FC236}">
                <a16:creationId xmlns:a16="http://schemas.microsoft.com/office/drawing/2014/main" xmlns="" id="{7A4B62C0-511A-40C7-B59E-A6752CF25B88}"/>
              </a:ext>
            </a:extLst>
          </p:cNvPr>
          <p:cNvSpPr txBox="1">
            <a:spLocks/>
          </p:cNvSpPr>
          <p:nvPr/>
        </p:nvSpPr>
        <p:spPr>
          <a:xfrm>
            <a:off x="1390356" y="2844556"/>
            <a:ext cx="9188549" cy="7743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Font typeface="Garamond" pitchFamily="18" charset="0"/>
              <a:buNone/>
            </a:pPr>
            <a:r>
              <a:rPr lang="es-ES" dirty="0">
                <a:solidFill>
                  <a:schemeClr val="tx1"/>
                </a:solidFill>
                <a:latin typeface="Bookman Old Style" panose="02050604050505020204" pitchFamily="18" charset="0"/>
              </a:rPr>
              <a:t>En la </a:t>
            </a:r>
            <a:r>
              <a:rPr lang="es-ES" b="1" dirty="0">
                <a:solidFill>
                  <a:schemeClr val="tx1"/>
                </a:solidFill>
                <a:latin typeface="Bookman Old Style" panose="02050604050505020204" pitchFamily="18" charset="0"/>
              </a:rPr>
              <a:t>próxima década </a:t>
            </a:r>
            <a:r>
              <a:rPr lang="es-ES" dirty="0">
                <a:solidFill>
                  <a:schemeClr val="tx1"/>
                </a:solidFill>
                <a:latin typeface="Bookman Old Style" panose="02050604050505020204" pitchFamily="18" charset="0"/>
              </a:rPr>
              <a:t>se producirá una extraordinaria situación coyuntural en la que casi </a:t>
            </a:r>
            <a:r>
              <a:rPr lang="es-ES" b="1" dirty="0">
                <a:solidFill>
                  <a:schemeClr val="tx1"/>
                </a:solidFill>
                <a:latin typeface="Bookman Old Style" panose="02050604050505020204" pitchFamily="18" charset="0"/>
              </a:rPr>
              <a:t>una cuarta parte de la carrera judicial se jubilará</a:t>
            </a:r>
          </a:p>
        </p:txBody>
      </p:sp>
      <p:sp>
        <p:nvSpPr>
          <p:cNvPr id="7" name="Rectángulo redondeado 16">
            <a:extLst>
              <a:ext uri="{FF2B5EF4-FFF2-40B4-BE49-F238E27FC236}">
                <a16:creationId xmlns:a16="http://schemas.microsoft.com/office/drawing/2014/main" xmlns="" id="{53C5F7D0-3227-40C6-8011-C4FE98537754}"/>
              </a:ext>
            </a:extLst>
          </p:cNvPr>
          <p:cNvSpPr txBox="1">
            <a:spLocks/>
          </p:cNvSpPr>
          <p:nvPr/>
        </p:nvSpPr>
        <p:spPr>
          <a:xfrm>
            <a:off x="1390356" y="5248130"/>
            <a:ext cx="9188549" cy="9672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Font typeface="Garamond" pitchFamily="18" charset="0"/>
              <a:buNone/>
            </a:pPr>
            <a:r>
              <a:rPr lang="es-ES" dirty="0">
                <a:solidFill>
                  <a:schemeClr val="tx1"/>
                </a:solidFill>
                <a:latin typeface="Bookman Old Style" panose="02050604050505020204" pitchFamily="18" charset="0"/>
              </a:rPr>
              <a:t>En el </a:t>
            </a:r>
            <a:r>
              <a:rPr lang="es-ES" b="1" dirty="0">
                <a:solidFill>
                  <a:schemeClr val="tx1"/>
                </a:solidFill>
                <a:latin typeface="Bookman Old Style" panose="02050604050505020204" pitchFamily="18" charset="0"/>
              </a:rPr>
              <a:t>año 2018 se jubilaron 75 Magistrados</a:t>
            </a:r>
            <a:r>
              <a:rPr lang="es-ES" dirty="0">
                <a:solidFill>
                  <a:schemeClr val="tx1"/>
                </a:solidFill>
                <a:latin typeface="Bookman Old Style" panose="02050604050505020204" pitchFamily="18" charset="0"/>
              </a:rPr>
              <a:t>, 23 de ellos de forma voluntaria, antes de llegar a los 72 años. Eso supone un </a:t>
            </a:r>
            <a:r>
              <a:rPr lang="es-ES" b="1" dirty="0">
                <a:solidFill>
                  <a:schemeClr val="tx1"/>
                </a:solidFill>
                <a:latin typeface="Bookman Old Style" panose="02050604050505020204" pitchFamily="18" charset="0"/>
              </a:rPr>
              <a:t>31%</a:t>
            </a:r>
            <a:r>
              <a:rPr lang="es-ES" dirty="0">
                <a:solidFill>
                  <a:schemeClr val="tx1"/>
                </a:solidFill>
                <a:latin typeface="Bookman Old Style" panose="02050604050505020204" pitchFamily="18" charset="0"/>
              </a:rPr>
              <a:t>. Media similar en los últimos años.</a:t>
            </a:r>
          </a:p>
        </p:txBody>
      </p:sp>
      <p:sp>
        <p:nvSpPr>
          <p:cNvPr id="8" name="Rectángulo redondeado 16">
            <a:extLst>
              <a:ext uri="{FF2B5EF4-FFF2-40B4-BE49-F238E27FC236}">
                <a16:creationId xmlns:a16="http://schemas.microsoft.com/office/drawing/2014/main" xmlns="" id="{471B2C65-5447-40BB-964F-3CFD5B2A683F}"/>
              </a:ext>
            </a:extLst>
          </p:cNvPr>
          <p:cNvSpPr txBox="1">
            <a:spLocks/>
          </p:cNvSpPr>
          <p:nvPr/>
        </p:nvSpPr>
        <p:spPr>
          <a:xfrm>
            <a:off x="1390356" y="3854916"/>
            <a:ext cx="9188549" cy="11239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Font typeface="Garamond" pitchFamily="18" charset="0"/>
              <a:buNone/>
            </a:pPr>
            <a:r>
              <a:rPr lang="es-ES" dirty="0">
                <a:solidFill>
                  <a:schemeClr val="tx1"/>
                </a:solidFill>
                <a:latin typeface="Bookman Old Style" panose="02050604050505020204" pitchFamily="18" charset="0"/>
              </a:rPr>
              <a:t>En los </a:t>
            </a:r>
            <a:r>
              <a:rPr lang="es-ES" b="1" dirty="0">
                <a:solidFill>
                  <a:schemeClr val="tx1"/>
                </a:solidFill>
                <a:latin typeface="Bookman Old Style" panose="02050604050505020204" pitchFamily="18" charset="0"/>
              </a:rPr>
              <a:t>próximos 5 años </a:t>
            </a:r>
            <a:r>
              <a:rPr lang="es-ES" dirty="0">
                <a:solidFill>
                  <a:schemeClr val="tx1"/>
                </a:solidFill>
                <a:latin typeface="Bookman Old Style" panose="02050604050505020204" pitchFamily="18" charset="0"/>
              </a:rPr>
              <a:t>se deberán jubilar </a:t>
            </a:r>
            <a:r>
              <a:rPr lang="es-ES" b="1" dirty="0">
                <a:solidFill>
                  <a:schemeClr val="tx1"/>
                </a:solidFill>
                <a:latin typeface="Bookman Old Style" panose="02050604050505020204" pitchFamily="18" charset="0"/>
              </a:rPr>
              <a:t>forzosamente*</a:t>
            </a:r>
            <a:r>
              <a:rPr lang="es-ES" dirty="0">
                <a:solidFill>
                  <a:schemeClr val="tx1"/>
                </a:solidFill>
                <a:latin typeface="Bookman Old Style" panose="02050604050505020204" pitchFamily="18" charset="0"/>
              </a:rPr>
              <a:t> un total de </a:t>
            </a:r>
            <a:r>
              <a:rPr lang="es-ES" b="1" dirty="0">
                <a:solidFill>
                  <a:schemeClr val="tx1"/>
                </a:solidFill>
                <a:latin typeface="Bookman Old Style" panose="02050604050505020204" pitchFamily="18" charset="0"/>
              </a:rPr>
              <a:t>259 Magistrados</a:t>
            </a:r>
            <a:r>
              <a:rPr lang="es-ES" dirty="0">
                <a:solidFill>
                  <a:schemeClr val="tx1"/>
                </a:solidFill>
                <a:latin typeface="Bookman Old Style" panose="02050604050505020204" pitchFamily="18" charset="0"/>
              </a:rPr>
              <a:t>. Y si tomamos como edad de jubilación los </a:t>
            </a:r>
            <a:r>
              <a:rPr lang="es-ES" b="1" dirty="0">
                <a:solidFill>
                  <a:schemeClr val="tx1"/>
                </a:solidFill>
                <a:latin typeface="Bookman Old Style" panose="02050604050505020204" pitchFamily="18" charset="0"/>
              </a:rPr>
              <a:t>67 años</a:t>
            </a:r>
            <a:r>
              <a:rPr lang="es-ES" dirty="0">
                <a:solidFill>
                  <a:schemeClr val="tx1"/>
                </a:solidFill>
                <a:latin typeface="Bookman Old Style" panose="02050604050505020204" pitchFamily="18" charset="0"/>
              </a:rPr>
              <a:t>, </a:t>
            </a:r>
            <a:r>
              <a:rPr lang="es-ES" b="1" dirty="0">
                <a:solidFill>
                  <a:schemeClr val="tx1"/>
                </a:solidFill>
                <a:latin typeface="Bookman Old Style" panose="02050604050505020204" pitchFamily="18" charset="0"/>
              </a:rPr>
              <a:t>podrían llegar a jubilarse 908 Magistrados</a:t>
            </a:r>
            <a:r>
              <a:rPr lang="es-ES" dirty="0">
                <a:solidFill>
                  <a:schemeClr val="tx1"/>
                </a:solidFill>
                <a:latin typeface="Bookman Old Style" panose="02050604050505020204" pitchFamily="18" charset="0"/>
              </a:rPr>
              <a:t>.</a:t>
            </a:r>
          </a:p>
        </p:txBody>
      </p:sp>
      <p:pic>
        <p:nvPicPr>
          <p:cNvPr id="9" name="Imagen 8">
            <a:extLst>
              <a:ext uri="{FF2B5EF4-FFF2-40B4-BE49-F238E27FC236}">
                <a16:creationId xmlns:a16="http://schemas.microsoft.com/office/drawing/2014/main" xmlns="" id="{8443C954-4008-416C-8D76-25D92A6E7EDC}"/>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5" y="211453"/>
            <a:ext cx="688340" cy="603250"/>
          </a:xfrm>
          <a:prstGeom prst="rect">
            <a:avLst/>
          </a:prstGeom>
          <a:noFill/>
        </p:spPr>
      </p:pic>
    </p:spTree>
    <p:extLst>
      <p:ext uri="{BB962C8B-B14F-4D97-AF65-F5344CB8AC3E}">
        <p14:creationId xmlns:p14="http://schemas.microsoft.com/office/powerpoint/2010/main" xmlns="" val="16363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uiExpand="1" build="p" animBg="1"/>
      <p:bldP spid="8"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E25ECD-C4C4-4FFF-90C9-5712498EABBE}"/>
              </a:ext>
            </a:extLst>
          </p:cNvPr>
          <p:cNvSpPr>
            <a:spLocks noGrp="1"/>
          </p:cNvSpPr>
          <p:nvPr>
            <p:ph type="title"/>
          </p:nvPr>
        </p:nvSpPr>
        <p:spPr/>
        <p:txBody>
          <a:bodyPr>
            <a:normAutofit fontScale="90000"/>
          </a:bodyPr>
          <a:lstStyle/>
          <a:p>
            <a:pPr lvl="0">
              <a:lnSpc>
                <a:spcPct val="100000"/>
              </a:lnSpc>
              <a:spcBef>
                <a:spcPts val="900"/>
              </a:spcBef>
            </a:pPr>
            <a:r>
              <a:rPr lang="es-ES" sz="3100" dirty="0">
                <a:solidFill>
                  <a:prstClr val="black"/>
                </a:solidFill>
                <a:latin typeface="Bookman Old Style" panose="02050604050505020204" pitchFamily="18" charset="0"/>
              </a:rPr>
              <a:t>6.1. Análisis de las jubilaciones como factor en el ritmo de ascenso</a:t>
            </a:r>
            <a:r>
              <a:rPr lang="es-ES" sz="2800" dirty="0">
                <a:solidFill>
                  <a:prstClr val="black"/>
                </a:solidFill>
                <a:latin typeface="Bookman Old Style" panose="02050604050505020204" pitchFamily="18" charset="0"/>
              </a:rPr>
              <a:t/>
            </a:r>
            <a:br>
              <a:rPr lang="es-ES" sz="2800" dirty="0">
                <a:solidFill>
                  <a:prstClr val="black"/>
                </a:solidFill>
                <a:latin typeface="Bookman Old Style" panose="02050604050505020204" pitchFamily="18" charset="0"/>
              </a:rPr>
            </a:br>
            <a:endParaRPr lang="es-ES" dirty="0"/>
          </a:p>
        </p:txBody>
      </p:sp>
      <p:graphicFrame>
        <p:nvGraphicFramePr>
          <p:cNvPr id="6" name="Marcador de contenido 5">
            <a:extLst>
              <a:ext uri="{FF2B5EF4-FFF2-40B4-BE49-F238E27FC236}">
                <a16:creationId xmlns:a16="http://schemas.microsoft.com/office/drawing/2014/main" xmlns="" id="{0DE94EFC-68CC-49B8-A445-302155022720}"/>
              </a:ext>
            </a:extLst>
          </p:cNvPr>
          <p:cNvGraphicFramePr>
            <a:graphicFrameLocks noGrp="1"/>
          </p:cNvGraphicFramePr>
          <p:nvPr>
            <p:ph idx="1"/>
            <p:extLst>
              <p:ext uri="{D42A27DB-BD31-4B8C-83A1-F6EECF244321}">
                <p14:modId xmlns:p14="http://schemas.microsoft.com/office/powerpoint/2010/main" xmlns="" val="3178328711"/>
              </p:ext>
            </p:extLst>
          </p:nvPr>
        </p:nvGraphicFramePr>
        <p:xfrm>
          <a:off x="1066800" y="2103438"/>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xmlns="" id="{6878AF0C-DE70-4360-BE63-4884B8A98DCC}"/>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80433" y="120233"/>
            <a:ext cx="688340" cy="603250"/>
          </a:xfrm>
          <a:prstGeom prst="rect">
            <a:avLst/>
          </a:prstGeom>
          <a:noFill/>
        </p:spPr>
      </p:pic>
    </p:spTree>
    <p:extLst>
      <p:ext uri="{BB962C8B-B14F-4D97-AF65-F5344CB8AC3E}">
        <p14:creationId xmlns:p14="http://schemas.microsoft.com/office/powerpoint/2010/main" xmlns="" val="2510442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778359-6BDA-42BD-94A0-F2BDF8817F8F}"/>
              </a:ext>
            </a:extLst>
          </p:cNvPr>
          <p:cNvSpPr>
            <a:spLocks noGrp="1"/>
          </p:cNvSpPr>
          <p:nvPr>
            <p:ph type="title"/>
          </p:nvPr>
        </p:nvSpPr>
        <p:spPr/>
        <p:txBody>
          <a:bodyPr>
            <a:normAutofit fontScale="90000"/>
          </a:bodyPr>
          <a:lstStyle/>
          <a:p>
            <a:pPr lvl="0">
              <a:lnSpc>
                <a:spcPct val="100000"/>
              </a:lnSpc>
              <a:spcBef>
                <a:spcPts val="900"/>
              </a:spcBef>
            </a:pPr>
            <a:r>
              <a:rPr lang="es-ES" sz="3100" dirty="0">
                <a:solidFill>
                  <a:prstClr val="black"/>
                </a:solidFill>
                <a:latin typeface="Bookman Old Style" panose="02050604050505020204" pitchFamily="18" charset="0"/>
              </a:rPr>
              <a:t>6.1. Análisis de las jubilaciones como factor en el ritmo de ascenso</a:t>
            </a:r>
            <a:r>
              <a:rPr lang="es-ES" sz="2800" dirty="0">
                <a:solidFill>
                  <a:prstClr val="black"/>
                </a:solidFill>
                <a:latin typeface="Bookman Old Style" panose="02050604050505020204" pitchFamily="18" charset="0"/>
              </a:rPr>
              <a:t/>
            </a:r>
            <a:br>
              <a:rPr lang="es-ES" sz="2800" dirty="0">
                <a:solidFill>
                  <a:prstClr val="black"/>
                </a:solidFill>
                <a:latin typeface="Bookman Old Style" panose="02050604050505020204" pitchFamily="18" charset="0"/>
              </a:rPr>
            </a:br>
            <a:endParaRPr lang="es-ES" dirty="0"/>
          </a:p>
        </p:txBody>
      </p:sp>
      <p:sp>
        <p:nvSpPr>
          <p:cNvPr id="4" name="Rectángulo redondeado 16">
            <a:extLst>
              <a:ext uri="{FF2B5EF4-FFF2-40B4-BE49-F238E27FC236}">
                <a16:creationId xmlns:a16="http://schemas.microsoft.com/office/drawing/2014/main" xmlns="" id="{C7F130D7-48F1-4EA0-9C41-43E1392D94A3}"/>
              </a:ext>
            </a:extLst>
          </p:cNvPr>
          <p:cNvSpPr txBox="1">
            <a:spLocks noGrp="1"/>
          </p:cNvSpPr>
          <p:nvPr>
            <p:ph idx="1"/>
          </p:nvPr>
        </p:nvSpPr>
        <p:spPr>
          <a:xfrm>
            <a:off x="1237957" y="2014194"/>
            <a:ext cx="9495692" cy="7571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Font typeface="Garamond" pitchFamily="18" charset="0"/>
              <a:buNone/>
            </a:pPr>
            <a:r>
              <a:rPr lang="es-ES" dirty="0">
                <a:solidFill>
                  <a:schemeClr val="tx1"/>
                </a:solidFill>
                <a:latin typeface="Bookman Old Style" panose="02050604050505020204" pitchFamily="18" charset="0"/>
              </a:rPr>
              <a:t>Del gráfico anterior obtenemos que en los </a:t>
            </a:r>
            <a:r>
              <a:rPr lang="es-ES" b="1" dirty="0">
                <a:solidFill>
                  <a:schemeClr val="tx1"/>
                </a:solidFill>
                <a:latin typeface="Bookman Old Style" panose="02050604050505020204" pitchFamily="18" charset="0"/>
              </a:rPr>
              <a:t>próximos cinco años se generarían 343 plazas de Magistrados</a:t>
            </a:r>
            <a:r>
              <a:rPr lang="es-ES" dirty="0">
                <a:solidFill>
                  <a:schemeClr val="tx1"/>
                </a:solidFill>
                <a:latin typeface="Bookman Old Style" panose="02050604050505020204" pitchFamily="18" charset="0"/>
              </a:rPr>
              <a:t> por la vía de la jubilación</a:t>
            </a:r>
            <a:endParaRPr lang="es-ES" b="1" dirty="0">
              <a:solidFill>
                <a:schemeClr val="tx1"/>
              </a:solidFill>
              <a:latin typeface="Bookman Old Style" panose="02050604050505020204" pitchFamily="18" charset="0"/>
            </a:endParaRPr>
          </a:p>
        </p:txBody>
      </p:sp>
      <p:sp>
        <p:nvSpPr>
          <p:cNvPr id="5" name="Rectángulo redondeado 16">
            <a:extLst>
              <a:ext uri="{FF2B5EF4-FFF2-40B4-BE49-F238E27FC236}">
                <a16:creationId xmlns:a16="http://schemas.microsoft.com/office/drawing/2014/main" xmlns="" id="{A5CC56AB-B4E1-4A2F-BB59-EFB6C494E113}"/>
              </a:ext>
            </a:extLst>
          </p:cNvPr>
          <p:cNvSpPr txBox="1">
            <a:spLocks/>
          </p:cNvSpPr>
          <p:nvPr/>
        </p:nvSpPr>
        <p:spPr>
          <a:xfrm>
            <a:off x="1237957" y="3597812"/>
            <a:ext cx="2337582" cy="9214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Aplicación del </a:t>
            </a:r>
            <a:r>
              <a:rPr lang="es-ES" b="1" dirty="0">
                <a:solidFill>
                  <a:schemeClr val="tx1"/>
                </a:solidFill>
                <a:latin typeface="Bookman Old Style" panose="02050604050505020204" pitchFamily="18" charset="0"/>
              </a:rPr>
              <a:t>factor corrector del 67%</a:t>
            </a:r>
          </a:p>
        </p:txBody>
      </p:sp>
      <p:sp>
        <p:nvSpPr>
          <p:cNvPr id="6" name="Rectángulo redondeado 16">
            <a:extLst>
              <a:ext uri="{FF2B5EF4-FFF2-40B4-BE49-F238E27FC236}">
                <a16:creationId xmlns:a16="http://schemas.microsoft.com/office/drawing/2014/main" xmlns="" id="{D86F3E31-B2EA-4A04-9896-41642FFE9FFA}"/>
              </a:ext>
            </a:extLst>
          </p:cNvPr>
          <p:cNvSpPr txBox="1">
            <a:spLocks/>
          </p:cNvSpPr>
          <p:nvPr/>
        </p:nvSpPr>
        <p:spPr>
          <a:xfrm>
            <a:off x="5003411" y="3660114"/>
            <a:ext cx="2042159" cy="7571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230 plazas </a:t>
            </a:r>
            <a:r>
              <a:rPr lang="es-ES" dirty="0">
                <a:solidFill>
                  <a:schemeClr val="tx1"/>
                </a:solidFill>
                <a:latin typeface="Bookman Old Style" panose="02050604050505020204" pitchFamily="18" charset="0"/>
              </a:rPr>
              <a:t>para ascenso</a:t>
            </a:r>
          </a:p>
        </p:txBody>
      </p:sp>
      <p:sp>
        <p:nvSpPr>
          <p:cNvPr id="7" name="Flecha: hacia abajo 6">
            <a:extLst>
              <a:ext uri="{FF2B5EF4-FFF2-40B4-BE49-F238E27FC236}">
                <a16:creationId xmlns:a16="http://schemas.microsoft.com/office/drawing/2014/main" xmlns="" id="{BC9A64A9-3911-45C7-AC12-D001C78B4C84}"/>
              </a:ext>
            </a:extLst>
          </p:cNvPr>
          <p:cNvSpPr/>
          <p:nvPr/>
        </p:nvSpPr>
        <p:spPr>
          <a:xfrm>
            <a:off x="2244969" y="2959992"/>
            <a:ext cx="323557" cy="473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xmlns="" id="{FDA4EFB5-4A95-49B2-9348-27EAB819C02D}"/>
              </a:ext>
            </a:extLst>
          </p:cNvPr>
          <p:cNvSpPr/>
          <p:nvPr/>
        </p:nvSpPr>
        <p:spPr>
          <a:xfrm>
            <a:off x="3725595" y="3889716"/>
            <a:ext cx="1127760" cy="33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16">
            <a:extLst>
              <a:ext uri="{FF2B5EF4-FFF2-40B4-BE49-F238E27FC236}">
                <a16:creationId xmlns:a16="http://schemas.microsoft.com/office/drawing/2014/main" xmlns="" id="{DC917172-4BD9-404B-B816-5359128A70CA}"/>
              </a:ext>
            </a:extLst>
          </p:cNvPr>
          <p:cNvSpPr txBox="1">
            <a:spLocks/>
          </p:cNvSpPr>
          <p:nvPr/>
        </p:nvSpPr>
        <p:spPr>
          <a:xfrm>
            <a:off x="1597855" y="5243229"/>
            <a:ext cx="8996290" cy="5355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La “macro” jubilación judicial llegará tarde para la Promoción 63ª y 64ª</a:t>
            </a:r>
          </a:p>
        </p:txBody>
      </p:sp>
      <p:sp>
        <p:nvSpPr>
          <p:cNvPr id="10" name="Flecha: a la derecha 9">
            <a:extLst>
              <a:ext uri="{FF2B5EF4-FFF2-40B4-BE49-F238E27FC236}">
                <a16:creationId xmlns:a16="http://schemas.microsoft.com/office/drawing/2014/main" xmlns="" id="{8C02F919-8887-4F59-AA6A-5CD6C7AA429F}"/>
              </a:ext>
            </a:extLst>
          </p:cNvPr>
          <p:cNvSpPr/>
          <p:nvPr/>
        </p:nvSpPr>
        <p:spPr>
          <a:xfrm>
            <a:off x="7195626" y="3889715"/>
            <a:ext cx="1127760" cy="33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6">
            <a:extLst>
              <a:ext uri="{FF2B5EF4-FFF2-40B4-BE49-F238E27FC236}">
                <a16:creationId xmlns:a16="http://schemas.microsoft.com/office/drawing/2014/main" xmlns="" id="{FFAB59A3-C123-42BA-ABEA-54816A00F7B1}"/>
              </a:ext>
            </a:extLst>
          </p:cNvPr>
          <p:cNvSpPr txBox="1">
            <a:spLocks/>
          </p:cNvSpPr>
          <p:nvPr/>
        </p:nvSpPr>
        <p:spPr>
          <a:xfrm>
            <a:off x="8473442" y="3660114"/>
            <a:ext cx="1556823" cy="7571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46 plazas </a:t>
            </a:r>
            <a:r>
              <a:rPr lang="es-ES" dirty="0">
                <a:solidFill>
                  <a:schemeClr val="tx1"/>
                </a:solidFill>
                <a:latin typeface="Bookman Old Style" panose="02050604050505020204" pitchFamily="18" charset="0"/>
              </a:rPr>
              <a:t>por año</a:t>
            </a:r>
          </a:p>
        </p:txBody>
      </p:sp>
      <p:pic>
        <p:nvPicPr>
          <p:cNvPr id="12" name="Imagen 11">
            <a:extLst>
              <a:ext uri="{FF2B5EF4-FFF2-40B4-BE49-F238E27FC236}">
                <a16:creationId xmlns:a16="http://schemas.microsoft.com/office/drawing/2014/main" xmlns="" id="{BD988E7E-2590-4E09-9EDA-1CE331E6F7EE}"/>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4" y="106166"/>
            <a:ext cx="688340" cy="603250"/>
          </a:xfrm>
          <a:prstGeom prst="rect">
            <a:avLst/>
          </a:prstGeom>
          <a:noFill/>
        </p:spPr>
      </p:pic>
    </p:spTree>
    <p:extLst>
      <p:ext uri="{BB962C8B-B14F-4D97-AF65-F5344CB8AC3E}">
        <p14:creationId xmlns:p14="http://schemas.microsoft.com/office/powerpoint/2010/main" xmlns="" val="34001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P spid="7" grpId="0" animBg="1"/>
      <p:bldP spid="8" grpId="0" animBg="1"/>
      <p:bldP spid="9" grpId="0" animBg="1"/>
      <p:bldP spid="10" grpId="0" animBg="1"/>
      <p:bldP spid="11"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ACFE8D-3B02-49E9-8259-56B60F25D334}"/>
              </a:ext>
            </a:extLst>
          </p:cNvPr>
          <p:cNvSpPr>
            <a:spLocks noGrp="1"/>
          </p:cNvSpPr>
          <p:nvPr>
            <p:ph type="title"/>
          </p:nvPr>
        </p:nvSpPr>
        <p:spPr>
          <a:xfrm>
            <a:off x="1066800" y="532232"/>
            <a:ext cx="10058400" cy="1371600"/>
          </a:xfrm>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4" name="Rectángulo redondeado 16">
            <a:extLst>
              <a:ext uri="{FF2B5EF4-FFF2-40B4-BE49-F238E27FC236}">
                <a16:creationId xmlns:a16="http://schemas.microsoft.com/office/drawing/2014/main" xmlns="" id="{7D30134B-5890-4FF7-8352-FD3E652D32C3}"/>
              </a:ext>
            </a:extLst>
          </p:cNvPr>
          <p:cNvSpPr txBox="1">
            <a:spLocks noGrp="1"/>
          </p:cNvSpPr>
          <p:nvPr>
            <p:ph idx="1"/>
          </p:nvPr>
        </p:nvSpPr>
        <p:spPr>
          <a:xfrm>
            <a:off x="1243818" y="2183006"/>
            <a:ext cx="9704363" cy="7602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Font typeface="Garamond" pitchFamily="18" charset="0"/>
              <a:buNone/>
            </a:pPr>
            <a:r>
              <a:rPr lang="es-ES" b="1" dirty="0">
                <a:solidFill>
                  <a:schemeClr val="tx1"/>
                </a:solidFill>
                <a:latin typeface="Bookman Old Style" panose="02050604050505020204" pitchFamily="18" charset="0"/>
              </a:rPr>
              <a:t>Ley Orgánica 1/2009</a:t>
            </a:r>
            <a:r>
              <a:rPr lang="es-ES" dirty="0">
                <a:solidFill>
                  <a:schemeClr val="tx1"/>
                </a:solidFill>
                <a:latin typeface="Bookman Old Style" panose="02050604050505020204" pitchFamily="18" charset="0"/>
              </a:rPr>
              <a:t>, complementaria de la Ley de reforma de la legislación procesal para la implantación de la nueva Oficina Judicial, que modificó la LOPJ.</a:t>
            </a:r>
            <a:endParaRPr lang="es-ES" b="1" dirty="0">
              <a:solidFill>
                <a:schemeClr val="tx1"/>
              </a:solidFill>
              <a:latin typeface="Bookman Old Style" panose="02050604050505020204" pitchFamily="18" charset="0"/>
            </a:endParaRPr>
          </a:p>
        </p:txBody>
      </p:sp>
      <p:sp>
        <p:nvSpPr>
          <p:cNvPr id="5" name="Rectángulo redondeado 16">
            <a:extLst>
              <a:ext uri="{FF2B5EF4-FFF2-40B4-BE49-F238E27FC236}">
                <a16:creationId xmlns:a16="http://schemas.microsoft.com/office/drawing/2014/main" xmlns="" id="{807CD499-5C8A-4309-910F-3436FFFFD285}"/>
              </a:ext>
            </a:extLst>
          </p:cNvPr>
          <p:cNvSpPr txBox="1">
            <a:spLocks/>
          </p:cNvSpPr>
          <p:nvPr/>
        </p:nvSpPr>
        <p:spPr>
          <a:xfrm>
            <a:off x="1243818" y="4112857"/>
            <a:ext cx="4461803" cy="12622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Rompe el vínculo </a:t>
            </a:r>
            <a:r>
              <a:rPr lang="es-ES" dirty="0">
                <a:solidFill>
                  <a:schemeClr val="tx1"/>
                </a:solidFill>
                <a:latin typeface="Bookman Old Style" panose="02050604050505020204" pitchFamily="18" charset="0"/>
              </a:rPr>
              <a:t>existente entre la categoría del </a:t>
            </a:r>
            <a:r>
              <a:rPr lang="es-ES" b="1" dirty="0">
                <a:solidFill>
                  <a:schemeClr val="tx1"/>
                </a:solidFill>
                <a:latin typeface="Bookman Old Style" panose="02050604050505020204" pitchFamily="18" charset="0"/>
              </a:rPr>
              <a:t>órgano judicial </a:t>
            </a:r>
            <a:r>
              <a:rPr lang="es-ES" dirty="0">
                <a:solidFill>
                  <a:schemeClr val="tx1"/>
                </a:solidFill>
                <a:latin typeface="Bookman Old Style" panose="02050604050505020204" pitchFamily="18" charset="0"/>
              </a:rPr>
              <a:t>y la </a:t>
            </a:r>
            <a:r>
              <a:rPr lang="es-ES" b="1" dirty="0">
                <a:solidFill>
                  <a:schemeClr val="tx1"/>
                </a:solidFill>
                <a:latin typeface="Bookman Old Style" panose="02050604050505020204" pitchFamily="18" charset="0"/>
              </a:rPr>
              <a:t>categoría profesional </a:t>
            </a:r>
            <a:r>
              <a:rPr lang="es-ES" dirty="0">
                <a:solidFill>
                  <a:schemeClr val="tx1"/>
                </a:solidFill>
                <a:latin typeface="Bookman Old Style" panose="02050604050505020204" pitchFamily="18" charset="0"/>
              </a:rPr>
              <a:t>de su titular</a:t>
            </a:r>
            <a:endParaRPr lang="es-ES" b="1" dirty="0">
              <a:solidFill>
                <a:schemeClr val="tx1"/>
              </a:solidFill>
              <a:latin typeface="Bookman Old Style" panose="02050604050505020204" pitchFamily="18" charset="0"/>
            </a:endParaRPr>
          </a:p>
        </p:txBody>
      </p:sp>
      <p:sp>
        <p:nvSpPr>
          <p:cNvPr id="6" name="Flecha: hacia abajo 5">
            <a:extLst>
              <a:ext uri="{FF2B5EF4-FFF2-40B4-BE49-F238E27FC236}">
                <a16:creationId xmlns:a16="http://schemas.microsoft.com/office/drawing/2014/main" xmlns="" id="{FEED99F9-DDD4-4561-BE0B-74C43E3C8592}"/>
              </a:ext>
            </a:extLst>
          </p:cNvPr>
          <p:cNvSpPr/>
          <p:nvPr/>
        </p:nvSpPr>
        <p:spPr>
          <a:xfrm>
            <a:off x="3305906" y="3182816"/>
            <a:ext cx="337625" cy="658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16">
            <a:extLst>
              <a:ext uri="{FF2B5EF4-FFF2-40B4-BE49-F238E27FC236}">
                <a16:creationId xmlns:a16="http://schemas.microsoft.com/office/drawing/2014/main" xmlns="" id="{12503A18-C85F-4DAA-A8AB-8251A792D58B}"/>
              </a:ext>
            </a:extLst>
          </p:cNvPr>
          <p:cNvSpPr txBox="1">
            <a:spLocks/>
          </p:cNvSpPr>
          <p:nvPr/>
        </p:nvSpPr>
        <p:spPr>
          <a:xfrm>
            <a:off x="6733294" y="4112857"/>
            <a:ext cx="4214887" cy="11621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Desde ese momento, </a:t>
            </a:r>
            <a:r>
              <a:rPr lang="es-ES" b="1" dirty="0">
                <a:solidFill>
                  <a:schemeClr val="tx1"/>
                </a:solidFill>
                <a:latin typeface="Bookman Old Style" panose="02050604050505020204" pitchFamily="18" charset="0"/>
              </a:rPr>
              <a:t>carece de sentido mantener esa duplicidad </a:t>
            </a:r>
            <a:r>
              <a:rPr lang="es-ES" dirty="0">
                <a:solidFill>
                  <a:schemeClr val="tx1"/>
                </a:solidFill>
                <a:latin typeface="Bookman Old Style" panose="02050604050505020204" pitchFamily="18" charset="0"/>
              </a:rPr>
              <a:t>de categorías en la carrera judicial </a:t>
            </a:r>
            <a:endParaRPr lang="es-ES" b="1" dirty="0">
              <a:solidFill>
                <a:schemeClr val="tx1"/>
              </a:solidFill>
              <a:latin typeface="Bookman Old Style" panose="02050604050505020204" pitchFamily="18" charset="0"/>
            </a:endParaRPr>
          </a:p>
        </p:txBody>
      </p:sp>
      <p:sp>
        <p:nvSpPr>
          <p:cNvPr id="9" name="Flecha: hacia abajo 8">
            <a:extLst>
              <a:ext uri="{FF2B5EF4-FFF2-40B4-BE49-F238E27FC236}">
                <a16:creationId xmlns:a16="http://schemas.microsoft.com/office/drawing/2014/main" xmlns="" id="{F96DBC81-A595-4B8B-BDD7-264EE52FC64D}"/>
              </a:ext>
            </a:extLst>
          </p:cNvPr>
          <p:cNvSpPr/>
          <p:nvPr/>
        </p:nvSpPr>
        <p:spPr>
          <a:xfrm rot="16200000">
            <a:off x="6050645" y="4414941"/>
            <a:ext cx="337625" cy="658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xmlns="" id="{F6109ED5-AEA3-43CE-BE86-AA2E655DA1C5}"/>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94500" y="187227"/>
            <a:ext cx="688340" cy="603250"/>
          </a:xfrm>
          <a:prstGeom prst="rect">
            <a:avLst/>
          </a:prstGeom>
          <a:noFill/>
        </p:spPr>
      </p:pic>
    </p:spTree>
    <p:extLst>
      <p:ext uri="{BB962C8B-B14F-4D97-AF65-F5344CB8AC3E}">
        <p14:creationId xmlns:p14="http://schemas.microsoft.com/office/powerpoint/2010/main" xmlns="" val="9283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8B1984-4139-4021-BEED-EB2BCEAAEECF}"/>
              </a:ext>
            </a:extLst>
          </p:cNvPr>
          <p:cNvSpPr>
            <a:spLocks noGrp="1"/>
          </p:cNvSpPr>
          <p:nvPr>
            <p:ph type="title"/>
          </p:nvPr>
        </p:nvSpPr>
        <p:spPr>
          <a:xfrm>
            <a:off x="1066800" y="595296"/>
            <a:ext cx="10058400" cy="1371600"/>
          </a:xfrm>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3" name="Marcador de contenido 2">
            <a:extLst>
              <a:ext uri="{FF2B5EF4-FFF2-40B4-BE49-F238E27FC236}">
                <a16:creationId xmlns:a16="http://schemas.microsoft.com/office/drawing/2014/main" xmlns="" id="{9A862883-1A08-4FB0-937E-AE6D672913BF}"/>
              </a:ext>
            </a:extLst>
          </p:cNvPr>
          <p:cNvSpPr>
            <a:spLocks noGrp="1"/>
          </p:cNvSpPr>
          <p:nvPr>
            <p:ph idx="1"/>
          </p:nvPr>
        </p:nvSpPr>
        <p:spPr>
          <a:xfrm>
            <a:off x="1066800" y="2103120"/>
            <a:ext cx="10058400" cy="1540412"/>
          </a:xfrm>
        </p:spPr>
        <p:txBody>
          <a:bodyPr/>
          <a:lstStyle/>
          <a:p>
            <a:pPr marL="342900" indent="-342900">
              <a:buAutoNum type="arabicPeriod"/>
            </a:pPr>
            <a:r>
              <a:rPr lang="es-ES" sz="2000" u="sng" dirty="0">
                <a:latin typeface="Bookman Old Style" panose="02050604050505020204" pitchFamily="18" charset="0"/>
              </a:rPr>
              <a:t>Existencia de un proyecto de ley que facilitaría su rápida implementación</a:t>
            </a:r>
          </a:p>
          <a:p>
            <a:pPr marL="0" indent="0">
              <a:buNone/>
            </a:pPr>
            <a:endParaRPr lang="es-ES" dirty="0">
              <a:latin typeface="Bookman Old Style" panose="02050604050505020204" pitchFamily="18" charset="0"/>
            </a:endParaRPr>
          </a:p>
          <a:p>
            <a:pPr marL="0" indent="0">
              <a:buNone/>
            </a:pPr>
            <a:endParaRPr lang="es-ES" dirty="0">
              <a:latin typeface="Bookman Old Style" panose="02050604050505020204" pitchFamily="18" charset="0"/>
            </a:endParaRPr>
          </a:p>
          <a:p>
            <a:pPr marL="0" indent="0" algn="just">
              <a:buNone/>
            </a:pPr>
            <a:endParaRPr lang="es-ES" dirty="0">
              <a:latin typeface="Bookman Old Style" panose="02050604050505020204" pitchFamily="18" charset="0"/>
            </a:endParaRPr>
          </a:p>
        </p:txBody>
      </p:sp>
      <p:sp>
        <p:nvSpPr>
          <p:cNvPr id="4" name="Rectángulo redondeado 16">
            <a:extLst>
              <a:ext uri="{FF2B5EF4-FFF2-40B4-BE49-F238E27FC236}">
                <a16:creationId xmlns:a16="http://schemas.microsoft.com/office/drawing/2014/main" xmlns="" id="{7DADB71B-0E9B-4AAE-93B5-DB250F71CA70}"/>
              </a:ext>
            </a:extLst>
          </p:cNvPr>
          <p:cNvSpPr txBox="1">
            <a:spLocks/>
          </p:cNvSpPr>
          <p:nvPr/>
        </p:nvSpPr>
        <p:spPr>
          <a:xfrm rot="10800000" flipV="1">
            <a:off x="1772529" y="2717057"/>
            <a:ext cx="8646941" cy="5607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Anteproyecto de abril de 2014 de reforma de la LOPJ</a:t>
            </a:r>
            <a:r>
              <a:rPr lang="es-ES" dirty="0">
                <a:solidFill>
                  <a:schemeClr val="tx1"/>
                </a:solidFill>
                <a:latin typeface="Bookman Old Style" panose="02050604050505020204" pitchFamily="18" charset="0"/>
              </a:rPr>
              <a:t>, “Ley Gallardón”</a:t>
            </a:r>
          </a:p>
        </p:txBody>
      </p:sp>
      <p:sp>
        <p:nvSpPr>
          <p:cNvPr id="5" name="Rectángulo 4">
            <a:extLst>
              <a:ext uri="{FF2B5EF4-FFF2-40B4-BE49-F238E27FC236}">
                <a16:creationId xmlns:a16="http://schemas.microsoft.com/office/drawing/2014/main" xmlns="" id="{6AB08A9F-0E13-4DD0-B6BB-CDBED56371B3}"/>
              </a:ext>
            </a:extLst>
          </p:cNvPr>
          <p:cNvSpPr/>
          <p:nvPr/>
        </p:nvSpPr>
        <p:spPr>
          <a:xfrm>
            <a:off x="1223890" y="3429000"/>
            <a:ext cx="9514448" cy="1263744"/>
          </a:xfrm>
          <a:prstGeom prst="rect">
            <a:avLst/>
          </a:prstGeom>
        </p:spPr>
        <p:txBody>
          <a:bodyPr wrap="square">
            <a:spAutoFit/>
          </a:bodyPr>
          <a:lstStyle/>
          <a:p>
            <a:pPr algn="just">
              <a:lnSpc>
                <a:spcPct val="107000"/>
              </a:lnSpc>
              <a:spcAft>
                <a:spcPts val="800"/>
              </a:spcAft>
            </a:pPr>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En su </a:t>
            </a:r>
            <a:r>
              <a:rPr lang="es-ES" b="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Exposición de Motivos, V</a:t>
            </a:r>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se disponía que “</a:t>
            </a:r>
            <a:r>
              <a:rPr lang="es-ES"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a partir de ahora </a:t>
            </a:r>
            <a:r>
              <a:rPr lang="es-ES" b="1" i="1" u="sng"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sólo habrá Jueces</a:t>
            </a:r>
            <a:r>
              <a:rPr lang="es-ES"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si bien </a:t>
            </a:r>
            <a:r>
              <a:rPr lang="es-ES" b="1"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a efectos honoríficos podrán quienes lo deseen, siempre que hayan cumplido </a:t>
            </a:r>
            <a:r>
              <a:rPr lang="es-ES" b="1" i="1" u="sng"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seis años de antigüedad</a:t>
            </a:r>
            <a:r>
              <a:rPr lang="es-ES" b="1"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utilizar el tradicional tratamiento de “Magistrado</a:t>
            </a:r>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a:t>
            </a:r>
            <a:endParaRPr lang="es-ES" sz="16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redondeado 16">
            <a:extLst>
              <a:ext uri="{FF2B5EF4-FFF2-40B4-BE49-F238E27FC236}">
                <a16:creationId xmlns:a16="http://schemas.microsoft.com/office/drawing/2014/main" xmlns="" id="{1C4A0C52-0879-43E8-9AAA-42BB25E495BB}"/>
              </a:ext>
            </a:extLst>
          </p:cNvPr>
          <p:cNvSpPr txBox="1">
            <a:spLocks/>
          </p:cNvSpPr>
          <p:nvPr/>
        </p:nvSpPr>
        <p:spPr>
          <a:xfrm rot="10800000" flipV="1">
            <a:off x="1223890" y="4969412"/>
            <a:ext cx="2082017" cy="4759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341 </a:t>
            </a:r>
          </a:p>
        </p:txBody>
      </p:sp>
      <p:sp>
        <p:nvSpPr>
          <p:cNvPr id="7" name="Rectángulo 6">
            <a:extLst>
              <a:ext uri="{FF2B5EF4-FFF2-40B4-BE49-F238E27FC236}">
                <a16:creationId xmlns:a16="http://schemas.microsoft.com/office/drawing/2014/main" xmlns="" id="{9C93C1E6-58B4-46CB-88E6-A528C0B2531C}"/>
              </a:ext>
            </a:extLst>
          </p:cNvPr>
          <p:cNvSpPr/>
          <p:nvPr/>
        </p:nvSpPr>
        <p:spPr>
          <a:xfrm>
            <a:off x="3582572" y="4938229"/>
            <a:ext cx="7155766" cy="967381"/>
          </a:xfrm>
          <a:prstGeom prst="rect">
            <a:avLst/>
          </a:prstGeom>
        </p:spPr>
        <p:txBody>
          <a:bodyPr wrap="square">
            <a:spAutoFit/>
          </a:bodyPr>
          <a:lstStyle/>
          <a:p>
            <a:pPr algn="just">
              <a:lnSpc>
                <a:spcPct val="107000"/>
              </a:lnSpc>
              <a:spcAft>
                <a:spcPts val="800"/>
              </a:spcAft>
            </a:pPr>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a:t>
            </a:r>
            <a:r>
              <a:rPr lang="es-ES"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Los Jueces podrán utilizar la denominación de Magistrado cuando tengan reconocidos seis años de servicios en la Carrera Judicial</a:t>
            </a:r>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a:t>
            </a:r>
            <a:endParaRPr lang="es-ES" sz="16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xmlns="" id="{F1563A09-F84A-48F7-85C7-FD7D7A210ED3}"/>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29430"/>
            <a:ext cx="688340" cy="603250"/>
          </a:xfrm>
          <a:prstGeom prst="rect">
            <a:avLst/>
          </a:prstGeom>
          <a:noFill/>
        </p:spPr>
      </p:pic>
    </p:spTree>
    <p:extLst>
      <p:ext uri="{BB962C8B-B14F-4D97-AF65-F5344CB8AC3E}">
        <p14:creationId xmlns:p14="http://schemas.microsoft.com/office/powerpoint/2010/main" xmlns="" val="30446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uiExpand="1" build="p"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130E2D-9055-4432-9185-FFBF3B4E404A}"/>
              </a:ext>
            </a:extLst>
          </p:cNvPr>
          <p:cNvSpPr>
            <a:spLocks noGrp="1"/>
          </p:cNvSpPr>
          <p:nvPr>
            <p:ph type="title"/>
          </p:nvPr>
        </p:nvSpPr>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3" name="Marcador de contenido 2">
            <a:extLst>
              <a:ext uri="{FF2B5EF4-FFF2-40B4-BE49-F238E27FC236}">
                <a16:creationId xmlns:a16="http://schemas.microsoft.com/office/drawing/2014/main" xmlns="" id="{3175DC0A-3C8D-47A3-8141-ADCF94F3D4C0}"/>
              </a:ext>
            </a:extLst>
          </p:cNvPr>
          <p:cNvSpPr>
            <a:spLocks noGrp="1"/>
          </p:cNvSpPr>
          <p:nvPr>
            <p:ph idx="1"/>
          </p:nvPr>
        </p:nvSpPr>
        <p:spPr>
          <a:xfrm>
            <a:off x="1066800" y="2063431"/>
            <a:ext cx="10058400" cy="443132"/>
          </a:xfrm>
        </p:spPr>
        <p:txBody>
          <a:bodyPr>
            <a:normAutofit/>
          </a:bodyPr>
          <a:lstStyle/>
          <a:p>
            <a:pPr marL="342900" indent="-342900">
              <a:buAutoNum type="arabicPeriod"/>
            </a:pPr>
            <a:r>
              <a:rPr lang="es-ES" sz="2000" u="sng" dirty="0">
                <a:latin typeface="Bookman Old Style" panose="02050604050505020204" pitchFamily="18" charset="0"/>
              </a:rPr>
              <a:t>Existencia de un proyecto de ley que facilitaría su rápida implementación</a:t>
            </a:r>
          </a:p>
        </p:txBody>
      </p:sp>
      <p:sp>
        <p:nvSpPr>
          <p:cNvPr id="4" name="Rectángulo redondeado 16">
            <a:extLst>
              <a:ext uri="{FF2B5EF4-FFF2-40B4-BE49-F238E27FC236}">
                <a16:creationId xmlns:a16="http://schemas.microsoft.com/office/drawing/2014/main" xmlns="" id="{1A1A7899-A3E9-4989-9E87-F31191E6AD24}"/>
              </a:ext>
            </a:extLst>
          </p:cNvPr>
          <p:cNvSpPr txBox="1">
            <a:spLocks/>
          </p:cNvSpPr>
          <p:nvPr/>
        </p:nvSpPr>
        <p:spPr>
          <a:xfrm rot="10800000" flipV="1">
            <a:off x="1165274" y="2953047"/>
            <a:ext cx="2082017" cy="4759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Artículo 366 </a:t>
            </a:r>
          </a:p>
        </p:txBody>
      </p:sp>
      <p:sp>
        <p:nvSpPr>
          <p:cNvPr id="5" name="Rectángulo 4">
            <a:extLst>
              <a:ext uri="{FF2B5EF4-FFF2-40B4-BE49-F238E27FC236}">
                <a16:creationId xmlns:a16="http://schemas.microsoft.com/office/drawing/2014/main" xmlns="" id="{A97C35B2-B046-4611-944E-A606122C88F9}"/>
              </a:ext>
            </a:extLst>
          </p:cNvPr>
          <p:cNvSpPr/>
          <p:nvPr/>
        </p:nvSpPr>
        <p:spPr>
          <a:xfrm>
            <a:off x="3681047" y="2953047"/>
            <a:ext cx="7345680" cy="3051028"/>
          </a:xfrm>
          <a:prstGeom prst="rect">
            <a:avLst/>
          </a:prstGeom>
        </p:spPr>
        <p:txBody>
          <a:bodyPr wrap="square">
            <a:spAutoFit/>
          </a:bodyPr>
          <a:lstStyle/>
          <a:p>
            <a:pPr lvl="0" algn="just">
              <a:lnSpc>
                <a:spcPct val="107000"/>
              </a:lnSpc>
              <a:spcAft>
                <a:spcPts val="800"/>
              </a:spcAft>
            </a:pPr>
            <a:r>
              <a:rPr lang="es-ES" sz="14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En relación con la provisión de plazas de </a:t>
            </a:r>
            <a:r>
              <a:rPr lang="es-ES" sz="1400" b="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Presidentes y Presidentes de Salas:</a:t>
            </a:r>
            <a:endParaRPr lang="es-ES" sz="1400" dirty="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a:t>
            </a:r>
            <a:r>
              <a:rPr lang="es-ES" sz="1400"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1. Los Presidentes de los Tribunales Superiores de Justicia se proveerán por un período de cinco años, a propuesta del Consejo General del Poder Judicial, </a:t>
            </a:r>
            <a:r>
              <a:rPr lang="es-ES" sz="1400" b="1"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entre Jueces que tengan reconocida en la Carrera Judicial una antigüedad de al menos veinte años</a:t>
            </a:r>
            <a:r>
              <a:rPr lang="es-ES" sz="1400"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a:t>
            </a:r>
            <a:endParaRPr lang="es-ES" sz="14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2. Los Presidentes de las Salas de los Tribunales Superiores de Justicia se proveerán por un período de cinco años, a propuesta del Consejo General del Poder Judicial, </a:t>
            </a:r>
            <a:r>
              <a:rPr lang="es-ES" sz="1400" b="1"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entre Jueces que hubiesen superado las pruebas selectivas de excelencia y especialización profesional del orden jurisdiccional de que se trate, siempre que tengan reconocida en la Carrera Judicial una antigüedad de al menos quince años</a:t>
            </a:r>
            <a:r>
              <a:rPr lang="es-ES" sz="1400" i="1"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 Cuando cesaren en su cargo quedarán adscritos a la Sala en la que prestaren servicios”.</a:t>
            </a:r>
            <a:endParaRPr lang="es-ES" sz="14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xmlns="" id="{46F16B17-D5D4-464C-95C5-487FEDB009E5}"/>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5" y="215363"/>
            <a:ext cx="688340" cy="603250"/>
          </a:xfrm>
          <a:prstGeom prst="rect">
            <a:avLst/>
          </a:prstGeom>
          <a:noFill/>
        </p:spPr>
      </p:pic>
      <p:sp>
        <p:nvSpPr>
          <p:cNvPr id="8" name="Botón de acción: Hacia delante o Siguiente 7">
            <a:hlinkClick r:id="rId3" action="ppaction://hlinksldjump" highlightClick="1"/>
            <a:extLst>
              <a:ext uri="{FF2B5EF4-FFF2-40B4-BE49-F238E27FC236}">
                <a16:creationId xmlns:a16="http://schemas.microsoft.com/office/drawing/2014/main" xmlns="" id="{103DC782-AFE5-4E4C-9F86-EA72E7FB0475}"/>
              </a:ext>
            </a:extLst>
          </p:cNvPr>
          <p:cNvSpPr/>
          <p:nvPr/>
        </p:nvSpPr>
        <p:spPr>
          <a:xfrm>
            <a:off x="1813034" y="4162097"/>
            <a:ext cx="630621" cy="55179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8818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71ACF7-7CB5-3749-8D31-79E3AECF2AF0}"/>
              </a:ext>
            </a:extLst>
          </p:cNvPr>
          <p:cNvSpPr>
            <a:spLocks noGrp="1"/>
          </p:cNvSpPr>
          <p:nvPr>
            <p:ph type="title"/>
          </p:nvPr>
        </p:nvSpPr>
        <p:spPr/>
        <p:txBody>
          <a:bodyPr>
            <a:normAutofit/>
          </a:bodyPr>
          <a:lstStyle/>
          <a:p>
            <a:r>
              <a:rPr lang="es-ES" sz="4300" dirty="0">
                <a:latin typeface="Bookman Old Style" panose="02050604050505020204" pitchFamily="18" charset="0"/>
              </a:rPr>
              <a:t>1. Introducción</a:t>
            </a:r>
          </a:p>
        </p:txBody>
      </p:sp>
      <p:sp>
        <p:nvSpPr>
          <p:cNvPr id="3" name="Marcador de contenido 2">
            <a:extLst>
              <a:ext uri="{FF2B5EF4-FFF2-40B4-BE49-F238E27FC236}">
                <a16:creationId xmlns:a16="http://schemas.microsoft.com/office/drawing/2014/main" xmlns="" id="{EF70DA35-DAAB-0E4E-80FD-34B886F64478}"/>
              </a:ext>
            </a:extLst>
          </p:cNvPr>
          <p:cNvSpPr>
            <a:spLocks noGrp="1"/>
          </p:cNvSpPr>
          <p:nvPr>
            <p:ph idx="1"/>
          </p:nvPr>
        </p:nvSpPr>
        <p:spPr>
          <a:xfrm>
            <a:off x="1066800" y="1796453"/>
            <a:ext cx="10058400" cy="3931920"/>
          </a:xfrm>
        </p:spPr>
        <p:txBody>
          <a:bodyPr/>
          <a:lstStyle/>
          <a:p>
            <a:pPr marL="0" indent="0">
              <a:buNone/>
            </a:pPr>
            <a:r>
              <a:rPr lang="es-ES" b="1" dirty="0">
                <a:latin typeface="Bookman Old Style" panose="02050604050505020204" pitchFamily="18" charset="0"/>
              </a:rPr>
              <a:t>Categorías</a:t>
            </a:r>
            <a:r>
              <a:rPr lang="es-ES" dirty="0"/>
              <a:t> </a:t>
            </a:r>
            <a:r>
              <a:rPr lang="es-ES" dirty="0">
                <a:latin typeface="Bookman Old Style" panose="02050604050505020204" pitchFamily="18" charset="0"/>
              </a:rPr>
              <a:t>Carrera Judicial:</a:t>
            </a:r>
          </a:p>
          <a:p>
            <a:endParaRPr lang="es-ES" dirty="0"/>
          </a:p>
          <a:p>
            <a:pPr marL="0" indent="0">
              <a:buNone/>
            </a:pPr>
            <a:endParaRPr lang="es-ES" dirty="0"/>
          </a:p>
          <a:p>
            <a:endParaRPr lang="es-ES" dirty="0"/>
          </a:p>
          <a:p>
            <a:pPr marL="0" indent="0">
              <a:buNone/>
            </a:pPr>
            <a:r>
              <a:rPr lang="es-ES" dirty="0">
                <a:latin typeface="Bookman Old Style" panose="02050604050505020204" pitchFamily="18" charset="0"/>
              </a:rPr>
              <a:t>Proceso de ascenso:</a:t>
            </a:r>
          </a:p>
        </p:txBody>
      </p:sp>
      <p:graphicFrame>
        <p:nvGraphicFramePr>
          <p:cNvPr id="7" name="Diagrama 6">
            <a:extLst>
              <a:ext uri="{FF2B5EF4-FFF2-40B4-BE49-F238E27FC236}">
                <a16:creationId xmlns:a16="http://schemas.microsoft.com/office/drawing/2014/main" xmlns="" id="{F7E2EB63-903E-3245-BC35-0006F612EE73}"/>
              </a:ext>
            </a:extLst>
          </p:cNvPr>
          <p:cNvGraphicFramePr/>
          <p:nvPr>
            <p:extLst>
              <p:ext uri="{D42A27DB-BD31-4B8C-83A1-F6EECF244321}">
                <p14:modId xmlns:p14="http://schemas.microsoft.com/office/powerpoint/2010/main" xmlns="" val="3061291409"/>
              </p:ext>
            </p:extLst>
          </p:nvPr>
        </p:nvGraphicFramePr>
        <p:xfrm>
          <a:off x="2840337" y="1493454"/>
          <a:ext cx="7246638" cy="252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Conector recto 20">
            <a:extLst>
              <a:ext uri="{FF2B5EF4-FFF2-40B4-BE49-F238E27FC236}">
                <a16:creationId xmlns:a16="http://schemas.microsoft.com/office/drawing/2014/main" xmlns="" id="{5ED2B8D9-6A33-BE40-820A-02F5CA9FF2EA}"/>
              </a:ext>
            </a:extLst>
          </p:cNvPr>
          <p:cNvCxnSpPr>
            <a:cxnSpLocks/>
          </p:cNvCxnSpPr>
          <p:nvPr/>
        </p:nvCxnSpPr>
        <p:spPr>
          <a:xfrm>
            <a:off x="4389436" y="4072609"/>
            <a:ext cx="195649" cy="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CC4C7833-0412-E14C-8BF2-05CBD73CE018}"/>
              </a:ext>
            </a:extLst>
          </p:cNvPr>
          <p:cNvCxnSpPr>
            <a:cxnSpLocks/>
          </p:cNvCxnSpPr>
          <p:nvPr/>
        </p:nvCxnSpPr>
        <p:spPr>
          <a:xfrm flipV="1">
            <a:off x="4389436" y="4930546"/>
            <a:ext cx="195649" cy="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D94850CA-2423-5B4F-A239-AB6405295A9B}"/>
              </a:ext>
            </a:extLst>
          </p:cNvPr>
          <p:cNvCxnSpPr>
            <a:cxnSpLocks/>
          </p:cNvCxnSpPr>
          <p:nvPr/>
        </p:nvCxnSpPr>
        <p:spPr>
          <a:xfrm>
            <a:off x="4389436" y="5867446"/>
            <a:ext cx="19564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xmlns="" id="{6D1A1EE3-206B-A147-B470-DB0BF60CC9DE}"/>
              </a:ext>
            </a:extLst>
          </p:cNvPr>
          <p:cNvGrpSpPr/>
          <p:nvPr/>
        </p:nvGrpSpPr>
        <p:grpSpPr>
          <a:xfrm>
            <a:off x="906715" y="3710288"/>
            <a:ext cx="10687527" cy="2828953"/>
            <a:chOff x="906715" y="3710288"/>
            <a:chExt cx="10687527" cy="2828953"/>
          </a:xfrm>
        </p:grpSpPr>
        <p:sp>
          <p:nvSpPr>
            <p:cNvPr id="11" name="Elipse 10">
              <a:extLst>
                <a:ext uri="{FF2B5EF4-FFF2-40B4-BE49-F238E27FC236}">
                  <a16:creationId xmlns:a16="http://schemas.microsoft.com/office/drawing/2014/main" xmlns="" id="{811EB8EB-1381-6A41-AA25-538084D84849}"/>
                </a:ext>
              </a:extLst>
            </p:cNvPr>
            <p:cNvSpPr/>
            <p:nvPr/>
          </p:nvSpPr>
          <p:spPr>
            <a:xfrm>
              <a:off x="906715" y="4823085"/>
              <a:ext cx="391298" cy="4041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Bookman Old Style" panose="02050604050505020204" pitchFamily="18" charset="0"/>
                </a:rPr>
                <a:t>4</a:t>
              </a:r>
            </a:p>
          </p:txBody>
        </p:sp>
        <p:sp>
          <p:nvSpPr>
            <p:cNvPr id="12" name="Elipse 11">
              <a:extLst>
                <a:ext uri="{FF2B5EF4-FFF2-40B4-BE49-F238E27FC236}">
                  <a16:creationId xmlns:a16="http://schemas.microsoft.com/office/drawing/2014/main" xmlns="" id="{A98A3B78-40EE-C44D-A234-535ACC68E7B1}"/>
                </a:ext>
              </a:extLst>
            </p:cNvPr>
            <p:cNvSpPr/>
            <p:nvPr/>
          </p:nvSpPr>
          <p:spPr>
            <a:xfrm>
              <a:off x="3998138" y="3870553"/>
              <a:ext cx="391298" cy="4041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Bookman Old Style" panose="02050604050505020204" pitchFamily="18" charset="0"/>
                </a:rPr>
                <a:t>2</a:t>
              </a:r>
            </a:p>
          </p:txBody>
        </p:sp>
        <p:sp>
          <p:nvSpPr>
            <p:cNvPr id="14" name="Elipse 13">
              <a:extLst>
                <a:ext uri="{FF2B5EF4-FFF2-40B4-BE49-F238E27FC236}">
                  <a16:creationId xmlns:a16="http://schemas.microsoft.com/office/drawing/2014/main" xmlns="" id="{F218EDCF-7CDB-714A-80CA-849676274D81}"/>
                </a:ext>
              </a:extLst>
            </p:cNvPr>
            <p:cNvSpPr/>
            <p:nvPr/>
          </p:nvSpPr>
          <p:spPr>
            <a:xfrm>
              <a:off x="3998138" y="5665390"/>
              <a:ext cx="391298" cy="4041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Bookman Old Style" panose="02050604050505020204" pitchFamily="18" charset="0"/>
                </a:rPr>
                <a:t>1</a:t>
              </a:r>
            </a:p>
          </p:txBody>
        </p:sp>
        <p:sp>
          <p:nvSpPr>
            <p:cNvPr id="15" name="Elipse 14">
              <a:extLst>
                <a:ext uri="{FF2B5EF4-FFF2-40B4-BE49-F238E27FC236}">
                  <a16:creationId xmlns:a16="http://schemas.microsoft.com/office/drawing/2014/main" xmlns="" id="{81410D00-1AD1-A640-BE28-C02E984A1D34}"/>
                </a:ext>
              </a:extLst>
            </p:cNvPr>
            <p:cNvSpPr/>
            <p:nvPr/>
          </p:nvSpPr>
          <p:spPr>
            <a:xfrm>
              <a:off x="3998138" y="4728516"/>
              <a:ext cx="391298" cy="4041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Bookman Old Style" panose="02050604050505020204" pitchFamily="18" charset="0"/>
                </a:rPr>
                <a:t>1</a:t>
              </a:r>
            </a:p>
          </p:txBody>
        </p:sp>
        <p:sp>
          <p:nvSpPr>
            <p:cNvPr id="16" name="Rectángulo redondeado 15">
              <a:extLst>
                <a:ext uri="{FF2B5EF4-FFF2-40B4-BE49-F238E27FC236}">
                  <a16:creationId xmlns:a16="http://schemas.microsoft.com/office/drawing/2014/main" xmlns="" id="{2098CAA4-4881-E340-AD03-438AE7DB9DB9}"/>
                </a:ext>
              </a:extLst>
            </p:cNvPr>
            <p:cNvSpPr/>
            <p:nvPr/>
          </p:nvSpPr>
          <p:spPr>
            <a:xfrm>
              <a:off x="1458099" y="4644502"/>
              <a:ext cx="1897788" cy="8726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Bookman Old Style" panose="02050604050505020204" pitchFamily="18" charset="0"/>
                </a:rPr>
                <a:t>Vacantes (artículo 311 LOPJ</a:t>
              </a:r>
              <a:r>
                <a:rPr lang="es-ES" dirty="0">
                  <a:solidFill>
                    <a:schemeClr val="tx1"/>
                  </a:solidFill>
                </a:rPr>
                <a:t>) </a:t>
              </a:r>
            </a:p>
          </p:txBody>
        </p:sp>
        <p:sp>
          <p:nvSpPr>
            <p:cNvPr id="17" name="Rectángulo redondeado 16">
              <a:extLst>
                <a:ext uri="{FF2B5EF4-FFF2-40B4-BE49-F238E27FC236}">
                  <a16:creationId xmlns:a16="http://schemas.microsoft.com/office/drawing/2014/main" xmlns="" id="{AC48EFED-4CD7-0D40-8E0D-C1B78EF5E488}"/>
                </a:ext>
              </a:extLst>
            </p:cNvPr>
            <p:cNvSpPr/>
            <p:nvPr/>
          </p:nvSpPr>
          <p:spPr>
            <a:xfrm>
              <a:off x="4585085" y="3741820"/>
              <a:ext cx="7009157" cy="6616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ookman Old Style" panose="02050604050505020204" pitchFamily="18" charset="0"/>
                </a:rPr>
                <a:t>Ascensos</a:t>
              </a:r>
              <a:r>
                <a:rPr lang="es-ES" dirty="0">
                  <a:solidFill>
                    <a:schemeClr val="tx1"/>
                  </a:solidFill>
                </a:rPr>
                <a:t> </a:t>
              </a:r>
              <a:r>
                <a:rPr lang="es-ES" dirty="0">
                  <a:solidFill>
                    <a:schemeClr val="tx1"/>
                  </a:solidFill>
                  <a:latin typeface="Bookman Old Style" panose="02050604050505020204" pitchFamily="18" charset="0"/>
                </a:rPr>
                <a:t>por escalafón con </a:t>
              </a:r>
              <a:r>
                <a:rPr lang="es-ES" b="1" dirty="0">
                  <a:solidFill>
                    <a:schemeClr val="tx1"/>
                  </a:solidFill>
                  <a:latin typeface="Bookman Old Style" panose="02050604050505020204" pitchFamily="18" charset="0"/>
                </a:rPr>
                <a:t>3 años de servicios efectivos</a:t>
              </a:r>
            </a:p>
          </p:txBody>
        </p:sp>
        <p:sp>
          <p:nvSpPr>
            <p:cNvPr id="18" name="Rectángulo redondeado 17">
              <a:extLst>
                <a:ext uri="{FF2B5EF4-FFF2-40B4-BE49-F238E27FC236}">
                  <a16:creationId xmlns:a16="http://schemas.microsoft.com/office/drawing/2014/main" xmlns="" id="{DAA624C3-EFDF-214C-87C0-1423BF3DED6E}"/>
                </a:ext>
              </a:extLst>
            </p:cNvPr>
            <p:cNvSpPr/>
            <p:nvPr/>
          </p:nvSpPr>
          <p:spPr>
            <a:xfrm>
              <a:off x="4585085" y="4599740"/>
              <a:ext cx="7009157" cy="6616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ookman Old Style" panose="02050604050505020204" pitchFamily="18" charset="0"/>
                </a:rPr>
                <a:t>Especialización</a:t>
              </a:r>
              <a:r>
                <a:rPr lang="es-ES" dirty="0">
                  <a:solidFill>
                    <a:schemeClr val="tx1"/>
                  </a:solidFill>
                </a:rPr>
                <a:t> </a:t>
              </a:r>
              <a:r>
                <a:rPr lang="es-ES" dirty="0">
                  <a:solidFill>
                    <a:schemeClr val="tx1"/>
                  </a:solidFill>
                  <a:latin typeface="Bookman Old Style" panose="02050604050505020204" pitchFamily="18" charset="0"/>
                </a:rPr>
                <a:t>de jueces con </a:t>
              </a:r>
              <a:r>
                <a:rPr lang="es-ES" b="1" dirty="0">
                  <a:solidFill>
                    <a:schemeClr val="tx1"/>
                  </a:solidFill>
                  <a:latin typeface="Bookman Old Style" panose="02050604050505020204" pitchFamily="18" charset="0"/>
                </a:rPr>
                <a:t>2 años de servicios efectivos</a:t>
              </a:r>
            </a:p>
          </p:txBody>
        </p:sp>
        <p:sp>
          <p:nvSpPr>
            <p:cNvPr id="19" name="Rectángulo redondeado 18">
              <a:extLst>
                <a:ext uri="{FF2B5EF4-FFF2-40B4-BE49-F238E27FC236}">
                  <a16:creationId xmlns:a16="http://schemas.microsoft.com/office/drawing/2014/main" xmlns="" id="{91FF1CF4-E479-B942-A672-DEEC7EBAA204}"/>
                </a:ext>
              </a:extLst>
            </p:cNvPr>
            <p:cNvSpPr/>
            <p:nvPr/>
          </p:nvSpPr>
          <p:spPr>
            <a:xfrm>
              <a:off x="4585084" y="5439103"/>
              <a:ext cx="7009157" cy="11001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Bookman Old Style" panose="02050604050505020204" pitchFamily="18" charset="0"/>
                </a:rPr>
                <a:t>Concurso entre</a:t>
              </a:r>
              <a:r>
                <a:rPr lang="es-ES" b="1" dirty="0">
                  <a:solidFill>
                    <a:schemeClr val="tx1"/>
                  </a:solidFill>
                  <a:latin typeface="Bookman Old Style" panose="02050604050505020204" pitchFamily="18" charset="0"/>
                </a:rPr>
                <a:t> juristas </a:t>
              </a:r>
              <a:r>
                <a:rPr lang="es-ES" dirty="0">
                  <a:solidFill>
                    <a:schemeClr val="tx1"/>
                  </a:solidFill>
                  <a:latin typeface="Bookman Old Style" panose="02050604050505020204" pitchFamily="18" charset="0"/>
                </a:rPr>
                <a:t>de</a:t>
              </a:r>
              <a:r>
                <a:rPr lang="es-ES" dirty="0">
                  <a:solidFill>
                    <a:schemeClr val="tx1"/>
                  </a:solidFill>
                </a:rPr>
                <a:t> </a:t>
              </a:r>
              <a:r>
                <a:rPr lang="es-ES" b="1" dirty="0">
                  <a:solidFill>
                    <a:schemeClr val="tx1"/>
                  </a:solidFill>
                  <a:latin typeface="Bookman Old Style" panose="02050604050505020204" pitchFamily="18" charset="0"/>
                </a:rPr>
                <a:t>reconocida competencia </a:t>
              </a:r>
              <a:r>
                <a:rPr lang="es-ES" dirty="0">
                  <a:solidFill>
                    <a:schemeClr val="tx1"/>
                  </a:solidFill>
                  <a:latin typeface="Bookman Old Style" panose="02050604050505020204" pitchFamily="18" charset="0"/>
                </a:rPr>
                <a:t>con más de</a:t>
              </a:r>
              <a:r>
                <a:rPr lang="es-ES" dirty="0">
                  <a:solidFill>
                    <a:schemeClr val="tx1"/>
                  </a:solidFill>
                </a:rPr>
                <a:t> </a:t>
              </a:r>
              <a:r>
                <a:rPr lang="es-ES" b="1" dirty="0">
                  <a:solidFill>
                    <a:schemeClr val="tx1"/>
                  </a:solidFill>
                  <a:latin typeface="Bookman Old Style" panose="02050604050505020204" pitchFamily="18" charset="0"/>
                </a:rPr>
                <a:t>10 años de ejercicio profesional </a:t>
              </a:r>
              <a:r>
                <a:rPr lang="es-ES" dirty="0">
                  <a:solidFill>
                    <a:schemeClr val="tx1"/>
                  </a:solidFill>
                  <a:latin typeface="Bookman Old Style" panose="02050604050505020204" pitchFamily="18" charset="0"/>
                </a:rPr>
                <a:t>que superen </a:t>
              </a:r>
              <a:r>
                <a:rPr lang="es-ES" b="1" dirty="0">
                  <a:solidFill>
                    <a:schemeClr val="tx1"/>
                  </a:solidFill>
                  <a:latin typeface="Bookman Old Style" panose="02050604050505020204" pitchFamily="18" charset="0"/>
                </a:rPr>
                <a:t>curso de formación </a:t>
              </a:r>
            </a:p>
          </p:txBody>
        </p:sp>
        <p:sp>
          <p:nvSpPr>
            <p:cNvPr id="26" name="Abrir llave 25">
              <a:extLst>
                <a:ext uri="{FF2B5EF4-FFF2-40B4-BE49-F238E27FC236}">
                  <a16:creationId xmlns:a16="http://schemas.microsoft.com/office/drawing/2014/main" xmlns="" id="{C5FA7F6B-6E19-894A-8735-F6D85219500E}"/>
                </a:ext>
              </a:extLst>
            </p:cNvPr>
            <p:cNvSpPr/>
            <p:nvPr/>
          </p:nvSpPr>
          <p:spPr>
            <a:xfrm>
              <a:off x="3606840" y="3710288"/>
              <a:ext cx="186424" cy="27360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pic>
        <p:nvPicPr>
          <p:cNvPr id="20" name="Imagen 19">
            <a:extLst>
              <a:ext uri="{FF2B5EF4-FFF2-40B4-BE49-F238E27FC236}">
                <a16:creationId xmlns:a16="http://schemas.microsoft.com/office/drawing/2014/main" xmlns="" id="{2DE9D235-CD5A-41B8-905E-51C7F3346D6E}"/>
              </a:ext>
            </a:extLst>
          </p:cNvPr>
          <p:cNvPicPr/>
          <p:nvPr/>
        </p:nvPicPr>
        <p:blipFill>
          <a:blip r:embed="rId7" cstate="print">
            <a:extLst>
              <a:ext uri="{28A0092B-C50C-407E-A947-70E740481C1C}">
                <a14:useLocalDpi xmlns:a14="http://schemas.microsoft.com/office/drawing/2010/main" xmlns="" val="0"/>
              </a:ext>
            </a:extLst>
          </a:blip>
          <a:srcRect r="-404" b="12013"/>
          <a:stretch>
            <a:fillRect/>
          </a:stretch>
        </p:blipFill>
        <p:spPr bwMode="auto">
          <a:xfrm>
            <a:off x="11250072" y="145024"/>
            <a:ext cx="688340" cy="603250"/>
          </a:xfrm>
          <a:prstGeom prst="rect">
            <a:avLst/>
          </a:prstGeom>
          <a:noFill/>
        </p:spPr>
      </p:pic>
    </p:spTree>
    <p:extLst>
      <p:ext uri="{BB962C8B-B14F-4D97-AF65-F5344CB8AC3E}">
        <p14:creationId xmlns:p14="http://schemas.microsoft.com/office/powerpoint/2010/main" xmlns="" val="3655413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A899DF-C11F-4D91-A281-9882488E5645}"/>
              </a:ext>
            </a:extLst>
          </p:cNvPr>
          <p:cNvSpPr>
            <a:spLocks noGrp="1"/>
          </p:cNvSpPr>
          <p:nvPr>
            <p:ph type="title"/>
          </p:nvPr>
        </p:nvSpPr>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3" name="Marcador de contenido 2">
            <a:extLst>
              <a:ext uri="{FF2B5EF4-FFF2-40B4-BE49-F238E27FC236}">
                <a16:creationId xmlns:a16="http://schemas.microsoft.com/office/drawing/2014/main" xmlns="" id="{D2031139-A76C-4B91-A890-83F2A0321AA3}"/>
              </a:ext>
            </a:extLst>
          </p:cNvPr>
          <p:cNvSpPr>
            <a:spLocks noGrp="1"/>
          </p:cNvSpPr>
          <p:nvPr>
            <p:ph idx="1"/>
          </p:nvPr>
        </p:nvSpPr>
        <p:spPr>
          <a:xfrm>
            <a:off x="1066800" y="2014194"/>
            <a:ext cx="10058400" cy="443132"/>
          </a:xfrm>
        </p:spPr>
        <p:txBody>
          <a:bodyPr/>
          <a:lstStyle/>
          <a:p>
            <a:pPr marL="0" indent="0">
              <a:buNone/>
            </a:pPr>
            <a:r>
              <a:rPr lang="es-ES" sz="2000" dirty="0">
                <a:latin typeface="Bookman Old Style" panose="02050604050505020204" pitchFamily="18" charset="0"/>
              </a:rPr>
              <a:t>2. </a:t>
            </a:r>
            <a:r>
              <a:rPr lang="es-ES" sz="2000" u="sng" dirty="0">
                <a:latin typeface="Bookman Old Style" panose="02050604050505020204" pitchFamily="18" charset="0"/>
              </a:rPr>
              <a:t>La eliminación de la duplicidad de categorías no perjudica a nadie</a:t>
            </a:r>
          </a:p>
          <a:p>
            <a:pPr marL="0" indent="0">
              <a:buNone/>
            </a:pPr>
            <a:endParaRPr lang="es-ES" dirty="0">
              <a:latin typeface="Bookman Old Style" panose="02050604050505020204" pitchFamily="18" charset="0"/>
            </a:endParaRPr>
          </a:p>
        </p:txBody>
      </p:sp>
      <p:sp>
        <p:nvSpPr>
          <p:cNvPr id="4" name="Rectángulo redondeado 16">
            <a:extLst>
              <a:ext uri="{FF2B5EF4-FFF2-40B4-BE49-F238E27FC236}">
                <a16:creationId xmlns:a16="http://schemas.microsoft.com/office/drawing/2014/main" xmlns="" id="{49C4A547-0DD7-49BC-9E3B-534733D98990}"/>
              </a:ext>
            </a:extLst>
          </p:cNvPr>
          <p:cNvSpPr txBox="1">
            <a:spLocks/>
          </p:cNvSpPr>
          <p:nvPr/>
        </p:nvSpPr>
        <p:spPr>
          <a:xfrm rot="10800000" flipV="1">
            <a:off x="1066801" y="2675975"/>
            <a:ext cx="10058399" cy="12579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None/>
            </a:pPr>
            <a:r>
              <a:rPr lang="es-ES" dirty="0">
                <a:solidFill>
                  <a:schemeClr val="tx1"/>
                </a:solidFill>
                <a:latin typeface="Bookman Old Style" panose="02050604050505020204" pitchFamily="18" charset="0"/>
              </a:rPr>
              <a:t>El </a:t>
            </a:r>
            <a:r>
              <a:rPr lang="es-ES" b="1" dirty="0">
                <a:solidFill>
                  <a:schemeClr val="tx1"/>
                </a:solidFill>
                <a:latin typeface="Bookman Old Style" panose="02050604050505020204" pitchFamily="18" charset="0"/>
              </a:rPr>
              <a:t>modo de ingreso en la carrera judicial permanece sustancialmente inalterado</a:t>
            </a:r>
            <a:r>
              <a:rPr lang="es-ES" dirty="0">
                <a:solidFill>
                  <a:schemeClr val="tx1"/>
                </a:solidFill>
                <a:latin typeface="Bookman Old Style" panose="02050604050505020204" pitchFamily="18" charset="0"/>
              </a:rPr>
              <a:t>. Conservándose, asimismo, el ingreso colateral en la carrera judicial mediante el denominado </a:t>
            </a:r>
            <a:r>
              <a:rPr lang="es-ES" b="1" dirty="0">
                <a:solidFill>
                  <a:schemeClr val="tx1"/>
                </a:solidFill>
                <a:latin typeface="Bookman Old Style" panose="02050604050505020204" pitchFamily="18" charset="0"/>
              </a:rPr>
              <a:t>cuarto turno </a:t>
            </a:r>
            <a:r>
              <a:rPr lang="es-ES" dirty="0">
                <a:solidFill>
                  <a:schemeClr val="tx1"/>
                </a:solidFill>
                <a:latin typeface="Bookman Old Style" panose="02050604050505020204" pitchFamily="18" charset="0"/>
              </a:rPr>
              <a:t>(artículo 327 del Anteproyecto de 2014)</a:t>
            </a:r>
            <a:endParaRPr lang="es-ES" b="1" dirty="0">
              <a:solidFill>
                <a:schemeClr val="tx1"/>
              </a:solidFill>
              <a:latin typeface="Bookman Old Style" panose="02050604050505020204" pitchFamily="18" charset="0"/>
            </a:endParaRPr>
          </a:p>
        </p:txBody>
      </p:sp>
      <p:sp>
        <p:nvSpPr>
          <p:cNvPr id="5" name="Rectángulo redondeado 16">
            <a:extLst>
              <a:ext uri="{FF2B5EF4-FFF2-40B4-BE49-F238E27FC236}">
                <a16:creationId xmlns:a16="http://schemas.microsoft.com/office/drawing/2014/main" xmlns="" id="{492C80D3-8ACE-456F-8F4F-8961CF35C58D}"/>
              </a:ext>
            </a:extLst>
          </p:cNvPr>
          <p:cNvSpPr txBox="1">
            <a:spLocks/>
          </p:cNvSpPr>
          <p:nvPr/>
        </p:nvSpPr>
        <p:spPr>
          <a:xfrm rot="10800000" flipV="1">
            <a:off x="1066800" y="4543864"/>
            <a:ext cx="3350458"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Rediseñar el </a:t>
            </a:r>
            <a:r>
              <a:rPr lang="es-ES" b="1" dirty="0">
                <a:solidFill>
                  <a:schemeClr val="tx1"/>
                </a:solidFill>
                <a:latin typeface="Bookman Old Style" panose="02050604050505020204" pitchFamily="18" charset="0"/>
              </a:rPr>
              <a:t>sistema retributivo</a:t>
            </a:r>
            <a:r>
              <a:rPr lang="es-ES" dirty="0">
                <a:solidFill>
                  <a:schemeClr val="tx1"/>
                </a:solidFill>
                <a:latin typeface="Bookman Old Style" panose="02050604050505020204" pitchFamily="18" charset="0"/>
              </a:rPr>
              <a:t> no conllevaría pérdida de derechos para los actuales Magistrados </a:t>
            </a:r>
          </a:p>
        </p:txBody>
      </p:sp>
      <p:sp>
        <p:nvSpPr>
          <p:cNvPr id="6" name="Abrir llave 5">
            <a:extLst>
              <a:ext uri="{FF2B5EF4-FFF2-40B4-BE49-F238E27FC236}">
                <a16:creationId xmlns:a16="http://schemas.microsoft.com/office/drawing/2014/main" xmlns="" id="{61666B47-FE73-4FB3-9C5B-5B502E9B3EFF}"/>
              </a:ext>
            </a:extLst>
          </p:cNvPr>
          <p:cNvSpPr/>
          <p:nvPr/>
        </p:nvSpPr>
        <p:spPr>
          <a:xfrm>
            <a:off x="4557932" y="4698609"/>
            <a:ext cx="450166" cy="10832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a:extLst>
              <a:ext uri="{FF2B5EF4-FFF2-40B4-BE49-F238E27FC236}">
                <a16:creationId xmlns:a16="http://schemas.microsoft.com/office/drawing/2014/main" xmlns="" id="{D8333A72-9AA1-4DD7-B617-D4124ED75FE2}"/>
              </a:ext>
            </a:extLst>
          </p:cNvPr>
          <p:cNvSpPr/>
          <p:nvPr/>
        </p:nvSpPr>
        <p:spPr>
          <a:xfrm>
            <a:off x="5148772" y="4814165"/>
            <a:ext cx="4942449" cy="338554"/>
          </a:xfrm>
          <a:prstGeom prst="rect">
            <a:avLst/>
          </a:prstGeom>
        </p:spPr>
        <p:txBody>
          <a:bodyPr wrap="square">
            <a:spAutoFit/>
          </a:bodyPr>
          <a:lstStyle/>
          <a:p>
            <a:r>
              <a:rPr lang="es-ES" sz="16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El complemento de destino permanecería igual</a:t>
            </a:r>
            <a:endParaRPr lang="es-ES" sz="1600" dirty="0"/>
          </a:p>
        </p:txBody>
      </p:sp>
      <p:sp>
        <p:nvSpPr>
          <p:cNvPr id="8" name="Rectángulo 7">
            <a:extLst>
              <a:ext uri="{FF2B5EF4-FFF2-40B4-BE49-F238E27FC236}">
                <a16:creationId xmlns:a16="http://schemas.microsoft.com/office/drawing/2014/main" xmlns="" id="{AC9E4288-E7FE-4B27-9AE8-B37658A25164}"/>
              </a:ext>
            </a:extLst>
          </p:cNvPr>
          <p:cNvSpPr/>
          <p:nvPr/>
        </p:nvSpPr>
        <p:spPr>
          <a:xfrm>
            <a:off x="5148772" y="5244623"/>
            <a:ext cx="6096000" cy="338554"/>
          </a:xfrm>
          <a:prstGeom prst="rect">
            <a:avLst/>
          </a:prstGeom>
        </p:spPr>
        <p:txBody>
          <a:bodyPr>
            <a:spAutoFit/>
          </a:bodyPr>
          <a:lstStyle/>
          <a:p>
            <a:r>
              <a:rPr lang="es-ES" sz="1600"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El sueldo mensual se abonaría en función de la antigüedad</a:t>
            </a:r>
            <a:endParaRPr lang="es-ES" dirty="0"/>
          </a:p>
        </p:txBody>
      </p:sp>
      <p:pic>
        <p:nvPicPr>
          <p:cNvPr id="9" name="Imagen 8">
            <a:extLst>
              <a:ext uri="{FF2B5EF4-FFF2-40B4-BE49-F238E27FC236}">
                <a16:creationId xmlns:a16="http://schemas.microsoft.com/office/drawing/2014/main" xmlns="" id="{D0916309-318A-4C9E-82A2-57637C395A83}"/>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409875" y="201295"/>
            <a:ext cx="688340" cy="603250"/>
          </a:xfrm>
          <a:prstGeom prst="rect">
            <a:avLst/>
          </a:prstGeom>
          <a:noFill/>
        </p:spPr>
      </p:pic>
    </p:spTree>
    <p:extLst>
      <p:ext uri="{BB962C8B-B14F-4D97-AF65-F5344CB8AC3E}">
        <p14:creationId xmlns:p14="http://schemas.microsoft.com/office/powerpoint/2010/main" xmlns="" val="32788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2E53B8-9757-4206-8F32-48ACDBD50449}"/>
              </a:ext>
            </a:extLst>
          </p:cNvPr>
          <p:cNvSpPr>
            <a:spLocks noGrp="1"/>
          </p:cNvSpPr>
          <p:nvPr>
            <p:ph type="title"/>
          </p:nvPr>
        </p:nvSpPr>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3" name="Marcador de contenido 2">
            <a:extLst>
              <a:ext uri="{FF2B5EF4-FFF2-40B4-BE49-F238E27FC236}">
                <a16:creationId xmlns:a16="http://schemas.microsoft.com/office/drawing/2014/main" xmlns="" id="{F6648D1C-1945-4F9D-BC45-70A0B540A675}"/>
              </a:ext>
            </a:extLst>
          </p:cNvPr>
          <p:cNvSpPr>
            <a:spLocks noGrp="1"/>
          </p:cNvSpPr>
          <p:nvPr>
            <p:ph idx="1"/>
          </p:nvPr>
        </p:nvSpPr>
        <p:spPr>
          <a:xfrm>
            <a:off x="1066800" y="1792669"/>
            <a:ext cx="10058400" cy="933005"/>
          </a:xfrm>
        </p:spPr>
        <p:txBody>
          <a:bodyPr>
            <a:normAutofit/>
          </a:bodyPr>
          <a:lstStyle/>
          <a:p>
            <a:pPr marL="0" indent="0" algn="just">
              <a:buNone/>
            </a:pPr>
            <a:r>
              <a:rPr lang="es-ES" sz="2000" dirty="0">
                <a:latin typeface="Bookman Old Style" panose="02050604050505020204" pitchFamily="18" charset="0"/>
              </a:rPr>
              <a:t>3. </a:t>
            </a:r>
            <a:r>
              <a:rPr lang="es-ES" sz="2000" u="sng" dirty="0">
                <a:latin typeface="Bookman Old Style" panose="02050604050505020204" pitchFamily="18" charset="0"/>
              </a:rPr>
              <a:t>Libertad absoluta de movimientos entre los miembros de la carrera judicial: “</a:t>
            </a:r>
            <a:r>
              <a:rPr lang="es-ES" sz="2000" i="1" u="sng" dirty="0">
                <a:latin typeface="Bookman Old Style" panose="02050604050505020204" pitchFamily="18" charset="0"/>
              </a:rPr>
              <a:t>Quien puede lo más, puede lo menos</a:t>
            </a:r>
            <a:r>
              <a:rPr lang="es-ES" sz="2000" u="sng" dirty="0">
                <a:latin typeface="Bookman Old Style" panose="02050604050505020204" pitchFamily="18" charset="0"/>
              </a:rPr>
              <a:t>”. Simplificación de la rueda de concursos</a:t>
            </a:r>
          </a:p>
          <a:p>
            <a:pPr marL="0" indent="0" algn="just">
              <a:buNone/>
            </a:pPr>
            <a:endParaRPr lang="es-ES" dirty="0"/>
          </a:p>
        </p:txBody>
      </p:sp>
      <p:sp>
        <p:nvSpPr>
          <p:cNvPr id="5" name="Rectángulo redondeado 16">
            <a:extLst>
              <a:ext uri="{FF2B5EF4-FFF2-40B4-BE49-F238E27FC236}">
                <a16:creationId xmlns:a16="http://schemas.microsoft.com/office/drawing/2014/main" xmlns="" id="{895005C8-EC2D-4999-85CD-1AF468B0BADC}"/>
              </a:ext>
            </a:extLst>
          </p:cNvPr>
          <p:cNvSpPr txBox="1">
            <a:spLocks/>
          </p:cNvSpPr>
          <p:nvPr/>
        </p:nvSpPr>
        <p:spPr>
          <a:xfrm rot="10800000" flipV="1">
            <a:off x="3444237" y="2725675"/>
            <a:ext cx="5010445" cy="97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Un Juez podría optar por plazas que teóricamente corresponden a compañeros con menor antigüedad en la Carrera</a:t>
            </a:r>
            <a:endParaRPr lang="es-ES" b="1" dirty="0">
              <a:solidFill>
                <a:schemeClr val="tx1"/>
              </a:solidFill>
              <a:latin typeface="Bookman Old Style" panose="02050604050505020204" pitchFamily="18" charset="0"/>
            </a:endParaRPr>
          </a:p>
        </p:txBody>
      </p:sp>
      <p:sp>
        <p:nvSpPr>
          <p:cNvPr id="6" name="Rectángulo redondeado 16">
            <a:extLst>
              <a:ext uri="{FF2B5EF4-FFF2-40B4-BE49-F238E27FC236}">
                <a16:creationId xmlns:a16="http://schemas.microsoft.com/office/drawing/2014/main" xmlns="" id="{A5807B0F-8A8A-4655-8214-AC8C5A3C78B3}"/>
              </a:ext>
            </a:extLst>
          </p:cNvPr>
          <p:cNvSpPr txBox="1">
            <a:spLocks/>
          </p:cNvSpPr>
          <p:nvPr/>
        </p:nvSpPr>
        <p:spPr>
          <a:xfrm rot="10800000" flipV="1">
            <a:off x="1474760" y="4468775"/>
            <a:ext cx="4253135" cy="9839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None/>
            </a:pPr>
            <a:r>
              <a:rPr lang="es-ES" dirty="0">
                <a:solidFill>
                  <a:schemeClr val="tx1"/>
                </a:solidFill>
                <a:latin typeface="Bookman Old Style" panose="02050604050505020204" pitchFamily="18" charset="0"/>
              </a:rPr>
              <a:t>Numerosos </a:t>
            </a:r>
            <a:r>
              <a:rPr lang="es-ES" b="1" dirty="0">
                <a:solidFill>
                  <a:schemeClr val="tx1"/>
                </a:solidFill>
                <a:latin typeface="Bookman Old Style" panose="02050604050505020204" pitchFamily="18" charset="0"/>
              </a:rPr>
              <a:t>jueces</a:t>
            </a:r>
            <a:r>
              <a:rPr lang="es-ES" dirty="0">
                <a:solidFill>
                  <a:schemeClr val="tx1"/>
                </a:solidFill>
                <a:latin typeface="Bookman Old Style" panose="02050604050505020204" pitchFamily="18" charset="0"/>
              </a:rPr>
              <a:t> están prestando servicios como </a:t>
            </a:r>
            <a:r>
              <a:rPr lang="es-ES" b="1" dirty="0">
                <a:solidFill>
                  <a:schemeClr val="tx1"/>
                </a:solidFill>
                <a:latin typeface="Bookman Old Style" panose="02050604050505020204" pitchFamily="18" charset="0"/>
              </a:rPr>
              <a:t>Magistrados de facto</a:t>
            </a:r>
          </a:p>
        </p:txBody>
      </p:sp>
      <p:sp>
        <p:nvSpPr>
          <p:cNvPr id="7" name="Rectángulo redondeado 16">
            <a:extLst>
              <a:ext uri="{FF2B5EF4-FFF2-40B4-BE49-F238E27FC236}">
                <a16:creationId xmlns:a16="http://schemas.microsoft.com/office/drawing/2014/main" xmlns="" id="{CD5C4C40-8B53-4682-ADAD-8B5CD4EDED46}"/>
              </a:ext>
            </a:extLst>
          </p:cNvPr>
          <p:cNvSpPr txBox="1">
            <a:spLocks/>
          </p:cNvSpPr>
          <p:nvPr/>
        </p:nvSpPr>
        <p:spPr>
          <a:xfrm rot="10800000" flipV="1">
            <a:off x="6464107" y="4468775"/>
            <a:ext cx="4490295" cy="9839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None/>
            </a:pPr>
            <a:r>
              <a:rPr lang="es-ES" b="1" dirty="0">
                <a:solidFill>
                  <a:schemeClr val="tx1"/>
                </a:solidFill>
                <a:latin typeface="Bookman Old Style" panose="02050604050505020204" pitchFamily="18" charset="0"/>
              </a:rPr>
              <a:t>Jueces en “expectativa de destino”</a:t>
            </a:r>
          </a:p>
        </p:txBody>
      </p:sp>
      <p:sp>
        <p:nvSpPr>
          <p:cNvPr id="8" name="Rectángulo redondeado 16">
            <a:extLst>
              <a:ext uri="{FF2B5EF4-FFF2-40B4-BE49-F238E27FC236}">
                <a16:creationId xmlns:a16="http://schemas.microsoft.com/office/drawing/2014/main" xmlns="" id="{6F9B8B1C-E5B4-4AD3-9F64-7D5A02129C0F}"/>
              </a:ext>
            </a:extLst>
          </p:cNvPr>
          <p:cNvSpPr txBox="1">
            <a:spLocks/>
          </p:cNvSpPr>
          <p:nvPr/>
        </p:nvSpPr>
        <p:spPr>
          <a:xfrm rot="10800000" flipV="1">
            <a:off x="2492325" y="5855544"/>
            <a:ext cx="7240174" cy="369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just">
              <a:buNone/>
            </a:pPr>
            <a:r>
              <a:rPr lang="es-ES" b="1" dirty="0">
                <a:solidFill>
                  <a:schemeClr val="tx1"/>
                </a:solidFill>
                <a:latin typeface="Bookman Old Style" panose="02050604050505020204" pitchFamily="18" charset="0"/>
              </a:rPr>
              <a:t>JUEZ Y MAGISTRADO SE DILUYEN CONCEPTUALMENTE</a:t>
            </a:r>
          </a:p>
        </p:txBody>
      </p:sp>
      <p:sp>
        <p:nvSpPr>
          <p:cNvPr id="9" name="Rectángulo 8">
            <a:extLst>
              <a:ext uri="{FF2B5EF4-FFF2-40B4-BE49-F238E27FC236}">
                <a16:creationId xmlns:a16="http://schemas.microsoft.com/office/drawing/2014/main" xmlns="" id="{31D79560-A135-4150-9FE7-CB2BBEB439AB}"/>
              </a:ext>
            </a:extLst>
          </p:cNvPr>
          <p:cNvSpPr/>
          <p:nvPr/>
        </p:nvSpPr>
        <p:spPr>
          <a:xfrm>
            <a:off x="3444237" y="3827753"/>
            <a:ext cx="5150769" cy="369332"/>
          </a:xfrm>
          <a:prstGeom prst="rect">
            <a:avLst/>
          </a:prstGeom>
        </p:spPr>
        <p:txBody>
          <a:bodyPr wrap="none">
            <a:spAutoFit/>
          </a:bodyPr>
          <a:lstStyle/>
          <a:p>
            <a:r>
              <a:rPr lang="es-ES" dirty="0">
                <a:solidFill>
                  <a:srgbClr val="00000A"/>
                </a:solidFill>
                <a:latin typeface="Bookman Old Style" panose="02050604050505020204" pitchFamily="18" charset="0"/>
                <a:ea typeface="Calibri" panose="020F0502020204030204" pitchFamily="34" charset="0"/>
                <a:cs typeface="Times New Roman" panose="02020603050405020304" pitchFamily="18" charset="0"/>
              </a:rPr>
              <a:t>En la realidad actual de nuestros Juzgados </a:t>
            </a:r>
            <a:endParaRPr lang="es-ES" dirty="0"/>
          </a:p>
        </p:txBody>
      </p:sp>
      <p:sp>
        <p:nvSpPr>
          <p:cNvPr id="10" name="Flecha: hacia abajo 9">
            <a:extLst>
              <a:ext uri="{FF2B5EF4-FFF2-40B4-BE49-F238E27FC236}">
                <a16:creationId xmlns:a16="http://schemas.microsoft.com/office/drawing/2014/main" xmlns="" id="{E0225BA0-F7DD-4F19-9D8A-710501DF9795}"/>
              </a:ext>
            </a:extLst>
          </p:cNvPr>
          <p:cNvSpPr/>
          <p:nvPr/>
        </p:nvSpPr>
        <p:spPr>
          <a:xfrm>
            <a:off x="6053796" y="4248252"/>
            <a:ext cx="117231" cy="1453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xmlns="" id="{E7C55907-E020-40EB-9E6A-5D102BEFE988}"/>
              </a:ext>
            </a:extLst>
          </p:cNvPr>
          <p:cNvSpPr/>
          <p:nvPr/>
        </p:nvSpPr>
        <p:spPr>
          <a:xfrm rot="18506841">
            <a:off x="8169112" y="5606329"/>
            <a:ext cx="295421" cy="11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xmlns="" id="{06E6F77D-0CB1-4EA0-BF8B-E91CD432DDFD}"/>
              </a:ext>
            </a:extLst>
          </p:cNvPr>
          <p:cNvSpPr/>
          <p:nvPr/>
        </p:nvSpPr>
        <p:spPr>
          <a:xfrm rot="13680171">
            <a:off x="3898386" y="5602135"/>
            <a:ext cx="295421" cy="11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xmlns="" id="{08C89E6A-0D04-49B2-BD31-D06BE72C23DC}"/>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308569" y="201295"/>
            <a:ext cx="688340" cy="603250"/>
          </a:xfrm>
          <a:prstGeom prst="rect">
            <a:avLst/>
          </a:prstGeom>
          <a:noFill/>
        </p:spPr>
      </p:pic>
    </p:spTree>
    <p:extLst>
      <p:ext uri="{BB962C8B-B14F-4D97-AF65-F5344CB8AC3E}">
        <p14:creationId xmlns:p14="http://schemas.microsoft.com/office/powerpoint/2010/main" xmlns="" val="2360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8" grpId="0" uiExpand="1" build="p" animBg="1"/>
      <p:bldP spid="9" grpId="0"/>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F92BB1-9CB1-48A7-8480-23C80C741924}"/>
              </a:ext>
            </a:extLst>
          </p:cNvPr>
          <p:cNvSpPr>
            <a:spLocks noGrp="1"/>
          </p:cNvSpPr>
          <p:nvPr>
            <p:ph type="title"/>
          </p:nvPr>
        </p:nvSpPr>
        <p:spPr/>
        <p:txBody>
          <a:bodyPr/>
          <a:lstStyle/>
          <a:p>
            <a:r>
              <a:rPr lang="es-ES" sz="2800" dirty="0">
                <a:solidFill>
                  <a:prstClr val="black"/>
                </a:solidFill>
                <a:latin typeface="Bookman Old Style" panose="02050604050505020204" pitchFamily="18" charset="0"/>
              </a:rPr>
              <a:t>6.2. La mejor solución: la eliminación de las categorías Juez - Magistrado</a:t>
            </a:r>
            <a:endParaRPr lang="es-ES" dirty="0"/>
          </a:p>
        </p:txBody>
      </p:sp>
      <p:sp>
        <p:nvSpPr>
          <p:cNvPr id="3" name="Marcador de contenido 2">
            <a:extLst>
              <a:ext uri="{FF2B5EF4-FFF2-40B4-BE49-F238E27FC236}">
                <a16:creationId xmlns:a16="http://schemas.microsoft.com/office/drawing/2014/main" xmlns="" id="{8F97571E-77BA-449C-B3B4-366E99562FD4}"/>
              </a:ext>
            </a:extLst>
          </p:cNvPr>
          <p:cNvSpPr>
            <a:spLocks noGrp="1"/>
          </p:cNvSpPr>
          <p:nvPr>
            <p:ph idx="1"/>
          </p:nvPr>
        </p:nvSpPr>
        <p:spPr>
          <a:xfrm>
            <a:off x="1066800" y="1892105"/>
            <a:ext cx="10058400" cy="738554"/>
          </a:xfrm>
        </p:spPr>
        <p:txBody>
          <a:bodyPr>
            <a:normAutofit/>
          </a:bodyPr>
          <a:lstStyle/>
          <a:p>
            <a:pPr marL="0" indent="0">
              <a:buNone/>
            </a:pPr>
            <a:r>
              <a:rPr lang="es-ES" sz="2000" dirty="0">
                <a:latin typeface="Bookman Old Style" panose="02050604050505020204" pitchFamily="18" charset="0"/>
              </a:rPr>
              <a:t>3. </a:t>
            </a:r>
            <a:r>
              <a:rPr lang="es-ES" sz="2000" u="sng" dirty="0">
                <a:latin typeface="Bookman Old Style" panose="02050604050505020204" pitchFamily="18" charset="0"/>
              </a:rPr>
              <a:t>Libertad absoluta de movimientos entre los miembros de la carrera judicial: “</a:t>
            </a:r>
            <a:r>
              <a:rPr lang="es-ES" sz="2000" i="1" u="sng" dirty="0">
                <a:latin typeface="Bookman Old Style" panose="02050604050505020204" pitchFamily="18" charset="0"/>
              </a:rPr>
              <a:t>Quien puede lo más, puede lo menos</a:t>
            </a:r>
            <a:r>
              <a:rPr lang="es-ES" sz="2000" u="sng" dirty="0">
                <a:latin typeface="Bookman Old Style" panose="02050604050505020204" pitchFamily="18" charset="0"/>
              </a:rPr>
              <a:t>”. Simplificación de la rueda de concursos</a:t>
            </a:r>
          </a:p>
          <a:p>
            <a:endParaRPr lang="es-ES" dirty="0"/>
          </a:p>
        </p:txBody>
      </p:sp>
      <p:sp>
        <p:nvSpPr>
          <p:cNvPr id="4" name="Flecha: curvada hacia la izquierda 3">
            <a:extLst>
              <a:ext uri="{FF2B5EF4-FFF2-40B4-BE49-F238E27FC236}">
                <a16:creationId xmlns:a16="http://schemas.microsoft.com/office/drawing/2014/main" xmlns="" id="{8264BE0C-0D4D-43CE-9ECD-BE8F11FF9FFA}"/>
              </a:ext>
            </a:extLst>
          </p:cNvPr>
          <p:cNvSpPr/>
          <p:nvPr/>
        </p:nvSpPr>
        <p:spPr>
          <a:xfrm>
            <a:off x="9203196" y="3348251"/>
            <a:ext cx="731520" cy="14067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echa: curvada hacia la izquierda 4">
            <a:extLst>
              <a:ext uri="{FF2B5EF4-FFF2-40B4-BE49-F238E27FC236}">
                <a16:creationId xmlns:a16="http://schemas.microsoft.com/office/drawing/2014/main" xmlns="" id="{0ED5BCAC-BD23-49F8-B7D7-4C29EFABF511}"/>
              </a:ext>
            </a:extLst>
          </p:cNvPr>
          <p:cNvSpPr/>
          <p:nvPr/>
        </p:nvSpPr>
        <p:spPr>
          <a:xfrm rot="11346148">
            <a:off x="2294808" y="3160360"/>
            <a:ext cx="731520" cy="14067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Rectángulo redondeado 16">
            <a:extLst>
              <a:ext uri="{FF2B5EF4-FFF2-40B4-BE49-F238E27FC236}">
                <a16:creationId xmlns:a16="http://schemas.microsoft.com/office/drawing/2014/main" xmlns="" id="{540F12BA-296B-4CB0-ABE8-FD7E5AD487EC}"/>
              </a:ext>
            </a:extLst>
          </p:cNvPr>
          <p:cNvSpPr txBox="1">
            <a:spLocks/>
          </p:cNvSpPr>
          <p:nvPr/>
        </p:nvSpPr>
        <p:spPr>
          <a:xfrm rot="10800000" flipV="1">
            <a:off x="3277191" y="2816333"/>
            <a:ext cx="5637618" cy="10638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Concursos únicos regidos por el criterio de la especialidad y el de la antigüedad</a:t>
            </a:r>
            <a:endParaRPr lang="es-ES" b="1" dirty="0">
              <a:solidFill>
                <a:schemeClr val="tx1"/>
              </a:solidFill>
              <a:latin typeface="Bookman Old Style" panose="02050604050505020204" pitchFamily="18" charset="0"/>
            </a:endParaRPr>
          </a:p>
        </p:txBody>
      </p:sp>
      <p:sp>
        <p:nvSpPr>
          <p:cNvPr id="7" name="Rectángulo redondeado 16">
            <a:extLst>
              <a:ext uri="{FF2B5EF4-FFF2-40B4-BE49-F238E27FC236}">
                <a16:creationId xmlns:a16="http://schemas.microsoft.com/office/drawing/2014/main" xmlns="" id="{846819BD-58D5-4530-9D30-0A210E8CE04C}"/>
              </a:ext>
            </a:extLst>
          </p:cNvPr>
          <p:cNvSpPr txBox="1">
            <a:spLocks/>
          </p:cNvSpPr>
          <p:nvPr/>
        </p:nvSpPr>
        <p:spPr>
          <a:xfrm rot="10800000" flipV="1">
            <a:off x="3277191" y="4176521"/>
            <a:ext cx="5637618" cy="1063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Mecanismo facilitador de la ocupación efectiva de las plazas ofertadas, evitando el calvario de las actuales tres fases de concurso</a:t>
            </a:r>
            <a:endParaRPr lang="es-ES" b="1" dirty="0">
              <a:solidFill>
                <a:schemeClr val="tx1"/>
              </a:solidFill>
              <a:latin typeface="Bookman Old Style" panose="02050604050505020204" pitchFamily="18" charset="0"/>
            </a:endParaRPr>
          </a:p>
        </p:txBody>
      </p:sp>
      <p:sp>
        <p:nvSpPr>
          <p:cNvPr id="8" name="Rectángulo redondeado 16">
            <a:extLst>
              <a:ext uri="{FF2B5EF4-FFF2-40B4-BE49-F238E27FC236}">
                <a16:creationId xmlns:a16="http://schemas.microsoft.com/office/drawing/2014/main" xmlns="" id="{34A4194D-D60D-4F2F-BD11-4B0A1F26BF17}"/>
              </a:ext>
            </a:extLst>
          </p:cNvPr>
          <p:cNvSpPr txBox="1">
            <a:spLocks/>
          </p:cNvSpPr>
          <p:nvPr/>
        </p:nvSpPr>
        <p:spPr>
          <a:xfrm rot="10800000" flipV="1">
            <a:off x="2755949" y="5711707"/>
            <a:ext cx="6680101" cy="738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b="1" dirty="0">
                <a:solidFill>
                  <a:schemeClr val="tx1"/>
                </a:solidFill>
                <a:latin typeface="Bookman Old Style" panose="02050604050505020204" pitchFamily="18" charset="0"/>
              </a:rPr>
              <a:t>La realidad de la carrera judicial conduce a suprimir las categorías y reforzar el peso de la antigüedad </a:t>
            </a:r>
          </a:p>
        </p:txBody>
      </p:sp>
      <p:pic>
        <p:nvPicPr>
          <p:cNvPr id="9" name="Imagen 8">
            <a:extLst>
              <a:ext uri="{FF2B5EF4-FFF2-40B4-BE49-F238E27FC236}">
                <a16:creationId xmlns:a16="http://schemas.microsoft.com/office/drawing/2014/main" xmlns="" id="{027308C9-AFAC-477A-8145-EF3E5B2445B6}"/>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6" y="187228"/>
            <a:ext cx="688340" cy="603250"/>
          </a:xfrm>
          <a:prstGeom prst="rect">
            <a:avLst/>
          </a:prstGeom>
          <a:noFill/>
        </p:spPr>
      </p:pic>
    </p:spTree>
    <p:extLst>
      <p:ext uri="{BB962C8B-B14F-4D97-AF65-F5344CB8AC3E}">
        <p14:creationId xmlns:p14="http://schemas.microsoft.com/office/powerpoint/2010/main" xmlns="" val="33895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D0CCD6-C3BC-4DA9-8433-0985C88D5454}"/>
              </a:ext>
            </a:extLst>
          </p:cNvPr>
          <p:cNvSpPr>
            <a:spLocks noGrp="1"/>
          </p:cNvSpPr>
          <p:nvPr>
            <p:ph type="title"/>
          </p:nvPr>
        </p:nvSpPr>
        <p:spPr/>
        <p:txBody>
          <a:bodyPr/>
          <a:lstStyle/>
          <a:p>
            <a:r>
              <a:rPr lang="es-ES" sz="2800" dirty="0">
                <a:solidFill>
                  <a:prstClr val="black"/>
                </a:solidFill>
                <a:latin typeface="Bookman Old Style" panose="02050604050505020204" pitchFamily="18" charset="0"/>
              </a:rPr>
              <a:t>6.3. Solución alternativa: Introducción de un sistema de ascenso automático</a:t>
            </a:r>
            <a:endParaRPr lang="es-ES" dirty="0"/>
          </a:p>
        </p:txBody>
      </p:sp>
      <p:sp>
        <p:nvSpPr>
          <p:cNvPr id="4" name="Rectángulo redondeado 16">
            <a:extLst>
              <a:ext uri="{FF2B5EF4-FFF2-40B4-BE49-F238E27FC236}">
                <a16:creationId xmlns:a16="http://schemas.microsoft.com/office/drawing/2014/main" xmlns="" id="{0FA6E8BA-F5D3-4096-AE75-9FD583038FE8}"/>
              </a:ext>
            </a:extLst>
          </p:cNvPr>
          <p:cNvSpPr txBox="1">
            <a:spLocks noGrp="1"/>
          </p:cNvSpPr>
          <p:nvPr>
            <p:ph idx="1"/>
          </p:nvPr>
        </p:nvSpPr>
        <p:spPr>
          <a:xfrm rot="10800000" flipV="1">
            <a:off x="1144172" y="1946368"/>
            <a:ext cx="9903655" cy="8274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None/>
            </a:pPr>
            <a:r>
              <a:rPr lang="es-ES" dirty="0">
                <a:solidFill>
                  <a:schemeClr val="tx1"/>
                </a:solidFill>
                <a:latin typeface="Bookman Old Style" panose="02050604050505020204" pitchFamily="18" charset="0"/>
              </a:rPr>
              <a:t>Se mantendría la </a:t>
            </a:r>
            <a:r>
              <a:rPr lang="es-ES" b="1" dirty="0">
                <a:solidFill>
                  <a:schemeClr val="tx1"/>
                </a:solidFill>
                <a:latin typeface="Bookman Old Style" panose="02050604050505020204" pitchFamily="18" charset="0"/>
              </a:rPr>
              <a:t>duplicidad de categorías </a:t>
            </a:r>
            <a:r>
              <a:rPr lang="es-ES" dirty="0">
                <a:solidFill>
                  <a:schemeClr val="tx1"/>
                </a:solidFill>
                <a:latin typeface="Bookman Old Style" panose="02050604050505020204" pitchFamily="18" charset="0"/>
              </a:rPr>
              <a:t>pero </a:t>
            </a:r>
            <a:r>
              <a:rPr lang="es-ES" b="1" dirty="0">
                <a:solidFill>
                  <a:schemeClr val="tx1"/>
                </a:solidFill>
                <a:latin typeface="Bookman Old Style" panose="02050604050505020204" pitchFamily="18" charset="0"/>
              </a:rPr>
              <a:t>se desvincularía el ascenso por escalafón de factores exógenos a la antigüedad, mérito o capacidad</a:t>
            </a:r>
          </a:p>
        </p:txBody>
      </p:sp>
      <p:sp>
        <p:nvSpPr>
          <p:cNvPr id="5" name="Rectángulo redondeado 16">
            <a:extLst>
              <a:ext uri="{FF2B5EF4-FFF2-40B4-BE49-F238E27FC236}">
                <a16:creationId xmlns:a16="http://schemas.microsoft.com/office/drawing/2014/main" xmlns="" id="{5F51F671-E5D2-4F99-A88C-EB794DD19EDA}"/>
              </a:ext>
            </a:extLst>
          </p:cNvPr>
          <p:cNvSpPr txBox="1">
            <a:spLocks/>
          </p:cNvSpPr>
          <p:nvPr/>
        </p:nvSpPr>
        <p:spPr>
          <a:xfrm rot="10800000" flipV="1">
            <a:off x="1144170" y="3053196"/>
            <a:ext cx="9903656" cy="1024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No sería necesario rediseñar el régimen retributivo, </a:t>
            </a:r>
            <a:r>
              <a:rPr lang="es-ES" dirty="0">
                <a:solidFill>
                  <a:schemeClr val="tx1"/>
                </a:solidFill>
                <a:latin typeface="Bookman Old Style" panose="02050604050505020204" pitchFamily="18" charset="0"/>
              </a:rPr>
              <a:t>pero se produciría un </a:t>
            </a:r>
            <a:r>
              <a:rPr lang="es-ES" b="1" dirty="0">
                <a:solidFill>
                  <a:schemeClr val="tx1"/>
                </a:solidFill>
                <a:latin typeface="Bookman Old Style" panose="02050604050505020204" pitchFamily="18" charset="0"/>
              </a:rPr>
              <a:t>colapso </a:t>
            </a:r>
            <a:r>
              <a:rPr lang="es-ES" dirty="0">
                <a:solidFill>
                  <a:schemeClr val="tx1"/>
                </a:solidFill>
                <a:latin typeface="Bookman Old Style" panose="02050604050505020204" pitchFamily="18" charset="0"/>
              </a:rPr>
              <a:t>para la ocupación de Juzgados de categoría de Magistrado, con las consecuentes</a:t>
            </a:r>
            <a:r>
              <a:rPr lang="es-ES" b="1" dirty="0">
                <a:solidFill>
                  <a:schemeClr val="tx1"/>
                </a:solidFill>
                <a:latin typeface="Bookman Old Style" panose="02050604050505020204" pitchFamily="18" charset="0"/>
              </a:rPr>
              <a:t> pérdidas económicas para los que ascienden.</a:t>
            </a:r>
          </a:p>
        </p:txBody>
      </p:sp>
      <p:sp>
        <p:nvSpPr>
          <p:cNvPr id="6" name="Rectángulo redondeado 16">
            <a:extLst>
              <a:ext uri="{FF2B5EF4-FFF2-40B4-BE49-F238E27FC236}">
                <a16:creationId xmlns:a16="http://schemas.microsoft.com/office/drawing/2014/main" xmlns="" id="{BD1174B6-F77D-48E4-95D1-B02E864D4DC2}"/>
              </a:ext>
            </a:extLst>
          </p:cNvPr>
          <p:cNvSpPr txBox="1">
            <a:spLocks/>
          </p:cNvSpPr>
          <p:nvPr/>
        </p:nvSpPr>
        <p:spPr>
          <a:xfrm rot="10800000" flipV="1">
            <a:off x="1141826" y="4363499"/>
            <a:ext cx="9906000" cy="8274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dirty="0">
                <a:solidFill>
                  <a:schemeClr val="tx1"/>
                </a:solidFill>
                <a:latin typeface="Bookman Old Style" panose="02050604050505020204" pitchFamily="18" charset="0"/>
              </a:rPr>
              <a:t>Analizando el histórico promedio de ascenso de los últimos años, </a:t>
            </a:r>
            <a:r>
              <a:rPr lang="es-ES" b="1" dirty="0">
                <a:solidFill>
                  <a:schemeClr val="tx1"/>
                </a:solidFill>
                <a:latin typeface="Bookman Old Style" panose="02050604050505020204" pitchFamily="18" charset="0"/>
              </a:rPr>
              <a:t>el ascenso automático debería operar a los 5 años</a:t>
            </a:r>
          </a:p>
        </p:txBody>
      </p:sp>
      <p:sp>
        <p:nvSpPr>
          <p:cNvPr id="7" name="Rectángulo redondeado 16">
            <a:extLst>
              <a:ext uri="{FF2B5EF4-FFF2-40B4-BE49-F238E27FC236}">
                <a16:creationId xmlns:a16="http://schemas.microsoft.com/office/drawing/2014/main" xmlns="" id="{5441924A-16F9-4BB8-99B0-9EB34D9E7625}"/>
              </a:ext>
            </a:extLst>
          </p:cNvPr>
          <p:cNvSpPr txBox="1">
            <a:spLocks/>
          </p:cNvSpPr>
          <p:nvPr/>
        </p:nvSpPr>
        <p:spPr>
          <a:xfrm rot="10800000" flipV="1">
            <a:off x="1144171" y="5472338"/>
            <a:ext cx="9981028" cy="8887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marL="0" indent="0" algn="ctr">
              <a:buFont typeface="Garamond" pitchFamily="18" charset="0"/>
              <a:buNone/>
            </a:pPr>
            <a:r>
              <a:rPr lang="es-ES" b="1" dirty="0">
                <a:solidFill>
                  <a:schemeClr val="tx1"/>
                </a:solidFill>
                <a:latin typeface="Bookman Old Style" panose="02050604050505020204" pitchFamily="18" charset="0"/>
              </a:rPr>
              <a:t>Principal problema</a:t>
            </a:r>
            <a:r>
              <a:rPr lang="es-ES" dirty="0">
                <a:solidFill>
                  <a:schemeClr val="tx1"/>
                </a:solidFill>
                <a:latin typeface="Bookman Old Style" panose="02050604050505020204" pitchFamily="18" charset="0"/>
              </a:rPr>
              <a:t>: si realmente se apuesta por modernizar la Administración de Justicia, </a:t>
            </a:r>
            <a:r>
              <a:rPr lang="es-ES" b="1" dirty="0">
                <a:solidFill>
                  <a:schemeClr val="tx1"/>
                </a:solidFill>
                <a:latin typeface="Bookman Old Style" panose="02050604050505020204" pitchFamily="18" charset="0"/>
              </a:rPr>
              <a:t>debemos dirigirnos hacia una carrera verdaderamente horizontal</a:t>
            </a:r>
            <a:r>
              <a:rPr lang="es-ES" dirty="0">
                <a:solidFill>
                  <a:schemeClr val="tx1"/>
                </a:solidFill>
                <a:latin typeface="Bookman Old Style" panose="02050604050505020204" pitchFamily="18" charset="0"/>
              </a:rPr>
              <a:t>. Esta solución perpetua una carrera vertical</a:t>
            </a:r>
            <a:endParaRPr lang="es-ES" b="1" dirty="0">
              <a:solidFill>
                <a:schemeClr val="tx1"/>
              </a:solidFill>
              <a:latin typeface="Bookman Old Style" panose="02050604050505020204" pitchFamily="18" charset="0"/>
            </a:endParaRPr>
          </a:p>
        </p:txBody>
      </p:sp>
      <p:pic>
        <p:nvPicPr>
          <p:cNvPr id="8" name="Imagen 7">
            <a:extLst>
              <a:ext uri="{FF2B5EF4-FFF2-40B4-BE49-F238E27FC236}">
                <a16:creationId xmlns:a16="http://schemas.microsoft.com/office/drawing/2014/main" xmlns="" id="{8962CE56-4C2C-4BF4-A6FB-27F1C4642704}"/>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5" y="201295"/>
            <a:ext cx="688340" cy="603250"/>
          </a:xfrm>
          <a:prstGeom prst="rect">
            <a:avLst/>
          </a:prstGeom>
          <a:noFill/>
        </p:spPr>
      </p:pic>
    </p:spTree>
    <p:extLst>
      <p:ext uri="{BB962C8B-B14F-4D97-AF65-F5344CB8AC3E}">
        <p14:creationId xmlns:p14="http://schemas.microsoft.com/office/powerpoint/2010/main" xmlns="" val="42830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C21B0D6-60B5-4A4E-B699-50DA30596044}"/>
              </a:ext>
            </a:extLst>
          </p:cNvPr>
          <p:cNvPicPr>
            <a:picLocks noChangeAspect="1"/>
          </p:cNvPicPr>
          <p:nvPr/>
        </p:nvPicPr>
        <p:blipFill rotWithShape="1">
          <a:blip r:embed="rId3">
            <a:alphaModFix amt="60000"/>
          </a:blip>
          <a:srcRect l="20213"/>
          <a:stretch/>
        </p:blipFill>
        <p:spPr>
          <a:xfrm>
            <a:off x="0" y="-318098"/>
            <a:ext cx="12192000" cy="7011206"/>
          </a:xfrm>
          <a:prstGeom prst="rect">
            <a:avLst/>
          </a:prstGeom>
        </p:spPr>
      </p:pic>
      <p:sp>
        <p:nvSpPr>
          <p:cNvPr id="7" name="Título 1">
            <a:extLst>
              <a:ext uri="{FF2B5EF4-FFF2-40B4-BE49-F238E27FC236}">
                <a16:creationId xmlns:a16="http://schemas.microsoft.com/office/drawing/2014/main" xmlns="" id="{6D8D018F-0591-4F4B-B12A-31F046F87A0B}"/>
              </a:ext>
            </a:extLst>
          </p:cNvPr>
          <p:cNvSpPr txBox="1">
            <a:spLocks/>
          </p:cNvSpPr>
          <p:nvPr/>
        </p:nvSpPr>
        <p:spPr>
          <a:xfrm>
            <a:off x="1066800" y="274320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ES" sz="4300" b="1" dirty="0">
                <a:latin typeface="Bookman Old Style" panose="02050604050505020204" pitchFamily="18" charset="0"/>
              </a:rPr>
              <a:t>Muchas gracias por la atención</a:t>
            </a:r>
          </a:p>
        </p:txBody>
      </p:sp>
      <p:sp>
        <p:nvSpPr>
          <p:cNvPr id="9" name="Rectángulo 8">
            <a:extLst>
              <a:ext uri="{FF2B5EF4-FFF2-40B4-BE49-F238E27FC236}">
                <a16:creationId xmlns:a16="http://schemas.microsoft.com/office/drawing/2014/main" xmlns="" id="{D9710EB0-EC50-4206-A588-0CBC4B834336}"/>
              </a:ext>
            </a:extLst>
          </p:cNvPr>
          <p:cNvSpPr/>
          <p:nvPr/>
        </p:nvSpPr>
        <p:spPr>
          <a:xfrm>
            <a:off x="242341" y="6046777"/>
            <a:ext cx="11949659" cy="646331"/>
          </a:xfrm>
          <a:prstGeom prst="rect">
            <a:avLst/>
          </a:prstGeom>
        </p:spPr>
        <p:txBody>
          <a:bodyPr wrap="square">
            <a:spAutoFit/>
          </a:bodyPr>
          <a:lstStyle/>
          <a:p>
            <a:r>
              <a:rPr lang="es-ES" b="1" dirty="0">
                <a:latin typeface="Bookman Old Style" panose="02050604050505020204" pitchFamily="18" charset="0"/>
              </a:rPr>
              <a:t>Sergio Oliva Parrilla</a:t>
            </a:r>
          </a:p>
          <a:p>
            <a:r>
              <a:rPr lang="es-ES" b="1" dirty="0">
                <a:latin typeface="Bookman Old Style" panose="02050604050505020204" pitchFamily="18" charset="0"/>
              </a:rPr>
              <a:t>Juez Titular del Juzgado de Primera Instancia e Instrucción número 1 de la Orotava (Tenerife)</a:t>
            </a:r>
          </a:p>
        </p:txBody>
      </p:sp>
    </p:spTree>
    <p:extLst>
      <p:ext uri="{BB962C8B-B14F-4D97-AF65-F5344CB8AC3E}">
        <p14:creationId xmlns:p14="http://schemas.microsoft.com/office/powerpoint/2010/main" xmlns="" val="426688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C424DB-21F9-1E4E-898D-AEF887B602FB}"/>
              </a:ext>
            </a:extLst>
          </p:cNvPr>
          <p:cNvSpPr>
            <a:spLocks noGrp="1"/>
          </p:cNvSpPr>
          <p:nvPr>
            <p:ph type="title"/>
          </p:nvPr>
        </p:nvSpPr>
        <p:spPr/>
        <p:txBody>
          <a:bodyPr>
            <a:normAutofit/>
          </a:bodyPr>
          <a:lstStyle/>
          <a:p>
            <a:r>
              <a:rPr lang="es-ES" sz="4300" dirty="0">
                <a:latin typeface="Bookman Old Style" panose="02050604050505020204" pitchFamily="18" charset="0"/>
              </a:rPr>
              <a:t>1. Introducción</a:t>
            </a:r>
          </a:p>
        </p:txBody>
      </p:sp>
      <p:sp>
        <p:nvSpPr>
          <p:cNvPr id="4" name="Rectángulo redondeado 3">
            <a:extLst>
              <a:ext uri="{FF2B5EF4-FFF2-40B4-BE49-F238E27FC236}">
                <a16:creationId xmlns:a16="http://schemas.microsoft.com/office/drawing/2014/main" xmlns="" id="{212A050E-6FC4-A74C-8D2D-63BD2FCEA924}"/>
              </a:ext>
            </a:extLst>
          </p:cNvPr>
          <p:cNvSpPr/>
          <p:nvPr/>
        </p:nvSpPr>
        <p:spPr>
          <a:xfrm>
            <a:off x="1160747" y="1843433"/>
            <a:ext cx="9715499" cy="899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dirty="0">
                <a:solidFill>
                  <a:schemeClr val="tx1"/>
                </a:solidFill>
                <a:latin typeface="Bookman Old Style" panose="02050604050505020204" pitchFamily="18" charset="0"/>
              </a:rPr>
              <a:t>El</a:t>
            </a:r>
            <a:r>
              <a:rPr lang="es-ES" i="1" dirty="0">
                <a:solidFill>
                  <a:schemeClr val="tx1"/>
                </a:solidFill>
              </a:rPr>
              <a:t> </a:t>
            </a:r>
            <a:r>
              <a:rPr lang="es-ES" b="1" dirty="0">
                <a:solidFill>
                  <a:schemeClr val="tx1"/>
                </a:solidFill>
                <a:latin typeface="Bookman Old Style" panose="02050604050505020204" pitchFamily="18" charset="0"/>
              </a:rPr>
              <a:t>artículo 311 </a:t>
            </a:r>
            <a:r>
              <a:rPr lang="es-ES" dirty="0">
                <a:solidFill>
                  <a:schemeClr val="tx1"/>
                </a:solidFill>
                <a:latin typeface="Bookman Old Style" panose="02050604050505020204" pitchFamily="18" charset="0"/>
              </a:rPr>
              <a:t>de la </a:t>
            </a:r>
            <a:r>
              <a:rPr lang="es-ES" b="1" dirty="0">
                <a:solidFill>
                  <a:schemeClr val="tx1"/>
                </a:solidFill>
                <a:latin typeface="Bookman Old Style" panose="02050604050505020204" pitchFamily="18" charset="0"/>
              </a:rPr>
              <a:t>Ley Orgánica del Poder Judicial </a:t>
            </a:r>
            <a:r>
              <a:rPr lang="es-ES" dirty="0">
                <a:solidFill>
                  <a:schemeClr val="tx1"/>
                </a:solidFill>
                <a:latin typeface="Bookman Old Style" panose="02050604050505020204" pitchFamily="18" charset="0"/>
              </a:rPr>
              <a:t>regula el </a:t>
            </a:r>
            <a:r>
              <a:rPr lang="es-ES" b="1" dirty="0">
                <a:solidFill>
                  <a:schemeClr val="tx1"/>
                </a:solidFill>
                <a:latin typeface="Bookman Old Style" panose="02050604050505020204" pitchFamily="18" charset="0"/>
              </a:rPr>
              <a:t>límite temporal inferior</a:t>
            </a:r>
            <a:r>
              <a:rPr lang="es-ES" b="1" dirty="0">
                <a:solidFill>
                  <a:schemeClr val="tx1"/>
                </a:solidFill>
              </a:rPr>
              <a:t> </a:t>
            </a:r>
            <a:r>
              <a:rPr lang="es-ES" dirty="0">
                <a:solidFill>
                  <a:schemeClr val="tx1"/>
                </a:solidFill>
                <a:latin typeface="Bookman Old Style" panose="02050604050505020204" pitchFamily="18" charset="0"/>
              </a:rPr>
              <a:t>de permanencia en la </a:t>
            </a:r>
            <a:r>
              <a:rPr lang="es-ES" b="1" dirty="0">
                <a:solidFill>
                  <a:schemeClr val="tx1"/>
                </a:solidFill>
                <a:latin typeface="Bookman Old Style" panose="02050604050505020204" pitchFamily="18" charset="0"/>
              </a:rPr>
              <a:t>categoría de Juez</a:t>
            </a:r>
            <a:r>
              <a:rPr lang="es-ES" dirty="0">
                <a:solidFill>
                  <a:schemeClr val="tx1"/>
                </a:solidFill>
              </a:rPr>
              <a:t>, </a:t>
            </a:r>
            <a:r>
              <a:rPr lang="es-ES" dirty="0">
                <a:solidFill>
                  <a:schemeClr val="tx1"/>
                </a:solidFill>
                <a:latin typeface="Bookman Old Style" panose="02050604050505020204" pitchFamily="18" charset="0"/>
              </a:rPr>
              <a:t>pero…</a:t>
            </a:r>
          </a:p>
        </p:txBody>
      </p:sp>
      <p:sp>
        <p:nvSpPr>
          <p:cNvPr id="5" name="CuadroTexto 4">
            <a:extLst>
              <a:ext uri="{FF2B5EF4-FFF2-40B4-BE49-F238E27FC236}">
                <a16:creationId xmlns:a16="http://schemas.microsoft.com/office/drawing/2014/main" xmlns="" id="{E24A32BD-272C-6B41-8D75-24A0768D4FA2}"/>
              </a:ext>
            </a:extLst>
          </p:cNvPr>
          <p:cNvSpPr txBox="1"/>
          <p:nvPr/>
        </p:nvSpPr>
        <p:spPr>
          <a:xfrm>
            <a:off x="1013760" y="3059668"/>
            <a:ext cx="10744853" cy="369332"/>
          </a:xfrm>
          <a:prstGeom prst="rect">
            <a:avLst/>
          </a:prstGeom>
          <a:noFill/>
        </p:spPr>
        <p:txBody>
          <a:bodyPr wrap="square" rtlCol="0">
            <a:spAutoFit/>
          </a:bodyPr>
          <a:lstStyle/>
          <a:p>
            <a:r>
              <a:rPr lang="es-ES" b="1" dirty="0">
                <a:latin typeface="Bookman Old Style" panose="02050604050505020204" pitchFamily="18" charset="0"/>
              </a:rPr>
              <a:t>¿ Qué sucede con el límite temporal superior de permanencia en la categoría de juez?</a:t>
            </a:r>
          </a:p>
        </p:txBody>
      </p:sp>
      <p:sp>
        <p:nvSpPr>
          <p:cNvPr id="6" name="Rectángulo redondeado 5">
            <a:extLst>
              <a:ext uri="{FF2B5EF4-FFF2-40B4-BE49-F238E27FC236}">
                <a16:creationId xmlns:a16="http://schemas.microsoft.com/office/drawing/2014/main" xmlns="" id="{C1823301-C0D3-3846-B61F-E7A49ADB6326}"/>
              </a:ext>
            </a:extLst>
          </p:cNvPr>
          <p:cNvSpPr/>
          <p:nvPr/>
        </p:nvSpPr>
        <p:spPr>
          <a:xfrm>
            <a:off x="1160747" y="3574706"/>
            <a:ext cx="9715499" cy="899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s-ES" b="1" dirty="0">
                <a:solidFill>
                  <a:schemeClr val="tx1"/>
                </a:solidFill>
                <a:latin typeface="Bookman Old Style" panose="02050604050505020204" pitchFamily="18" charset="0"/>
              </a:rPr>
              <a:t>Crisis económica: </a:t>
            </a:r>
            <a:r>
              <a:rPr lang="es-ES" dirty="0">
                <a:solidFill>
                  <a:schemeClr val="tx1"/>
                </a:solidFill>
                <a:latin typeface="Bookman Old Style" panose="02050604050505020204" pitchFamily="18" charset="0"/>
              </a:rPr>
              <a:t>no creación de plazas  desde 2011 hasta noviembre 2014.</a:t>
            </a:r>
          </a:p>
          <a:p>
            <a:pPr marL="285750" indent="-285750">
              <a:spcBef>
                <a:spcPts val="600"/>
              </a:spcBef>
              <a:buFont typeface="Arial" panose="020B0604020202020204" pitchFamily="34" charset="0"/>
              <a:buChar char="•"/>
            </a:pPr>
            <a:r>
              <a:rPr lang="es-ES" b="1" dirty="0">
                <a:solidFill>
                  <a:schemeClr val="tx1"/>
                </a:solidFill>
                <a:latin typeface="Bookman Old Style" panose="02050604050505020204" pitchFamily="18" charset="0"/>
              </a:rPr>
              <a:t>Promociones</a:t>
            </a:r>
            <a:r>
              <a:rPr lang="es-ES" i="1" dirty="0">
                <a:solidFill>
                  <a:schemeClr val="tx1"/>
                </a:solidFill>
              </a:rPr>
              <a:t> </a:t>
            </a:r>
            <a:r>
              <a:rPr lang="es-ES" dirty="0">
                <a:solidFill>
                  <a:schemeClr val="tx1"/>
                </a:solidFill>
                <a:latin typeface="Bookman Old Style" panose="02050604050505020204" pitchFamily="18" charset="0"/>
              </a:rPr>
              <a:t>con</a:t>
            </a:r>
            <a:r>
              <a:rPr lang="es-ES" i="1" dirty="0">
                <a:solidFill>
                  <a:schemeClr val="tx1"/>
                </a:solidFill>
              </a:rPr>
              <a:t> </a:t>
            </a:r>
            <a:r>
              <a:rPr lang="es-ES" b="1" dirty="0">
                <a:solidFill>
                  <a:schemeClr val="tx1"/>
                </a:solidFill>
                <a:latin typeface="Bookman Old Style" panose="02050604050505020204" pitchFamily="18" charset="0"/>
              </a:rPr>
              <a:t>gran número de integrantes</a:t>
            </a:r>
            <a:r>
              <a:rPr lang="es-ES" i="1" dirty="0">
                <a:solidFill>
                  <a:schemeClr val="tx1"/>
                </a:solidFill>
              </a:rPr>
              <a:t>: </a:t>
            </a:r>
            <a:r>
              <a:rPr lang="es-ES" dirty="0">
                <a:solidFill>
                  <a:schemeClr val="tx1"/>
                </a:solidFill>
                <a:latin typeface="Bookman Old Style" panose="02050604050505020204" pitchFamily="18" charset="0"/>
              </a:rPr>
              <a:t>años 2010, 2011 y 2012</a:t>
            </a:r>
            <a:r>
              <a:rPr lang="es-ES" i="1" dirty="0">
                <a:solidFill>
                  <a:schemeClr val="tx1"/>
                </a:solidFill>
              </a:rPr>
              <a:t>.</a:t>
            </a:r>
          </a:p>
        </p:txBody>
      </p:sp>
      <p:pic>
        <p:nvPicPr>
          <p:cNvPr id="14" name="Imagen 13">
            <a:extLst>
              <a:ext uri="{FF2B5EF4-FFF2-40B4-BE49-F238E27FC236}">
                <a16:creationId xmlns:a16="http://schemas.microsoft.com/office/drawing/2014/main" xmlns="" id="{1FAC57E6-699B-43C3-AC7B-376FF744E3DD}"/>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80433" y="229430"/>
            <a:ext cx="688340" cy="603250"/>
          </a:xfrm>
          <a:prstGeom prst="rect">
            <a:avLst/>
          </a:prstGeom>
          <a:noFill/>
        </p:spPr>
      </p:pic>
    </p:spTree>
    <p:extLst>
      <p:ext uri="{BB962C8B-B14F-4D97-AF65-F5344CB8AC3E}">
        <p14:creationId xmlns:p14="http://schemas.microsoft.com/office/powerpoint/2010/main" xmlns="" val="5559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98988B-FF9C-4D6C-A2CF-C471A61D5C05}"/>
              </a:ext>
            </a:extLst>
          </p:cNvPr>
          <p:cNvSpPr>
            <a:spLocks noGrp="1"/>
          </p:cNvSpPr>
          <p:nvPr>
            <p:ph type="title"/>
          </p:nvPr>
        </p:nvSpPr>
        <p:spPr/>
        <p:txBody>
          <a:bodyPr>
            <a:normAutofit/>
          </a:bodyPr>
          <a:lstStyle/>
          <a:p>
            <a:r>
              <a:rPr lang="es-ES" sz="4300" dirty="0">
                <a:latin typeface="Bookman Old Style" panose="02050604050505020204" pitchFamily="18" charset="0"/>
              </a:rPr>
              <a:t>1. Introducción</a:t>
            </a:r>
          </a:p>
        </p:txBody>
      </p:sp>
      <p:sp>
        <p:nvSpPr>
          <p:cNvPr id="4" name="Rectángulo redondeado 3">
            <a:extLst>
              <a:ext uri="{FF2B5EF4-FFF2-40B4-BE49-F238E27FC236}">
                <a16:creationId xmlns:a16="http://schemas.microsoft.com/office/drawing/2014/main" xmlns="" id="{BB388711-F084-4C47-A850-DD9A820C2547}"/>
              </a:ext>
            </a:extLst>
          </p:cNvPr>
          <p:cNvSpPr/>
          <p:nvPr/>
        </p:nvSpPr>
        <p:spPr>
          <a:xfrm>
            <a:off x="2300230" y="1789754"/>
            <a:ext cx="6801567" cy="5378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b="1" dirty="0">
                <a:solidFill>
                  <a:schemeClr val="tx1"/>
                </a:solidFill>
                <a:latin typeface="Bookman Old Style" panose="02050604050505020204" pitchFamily="18" charset="0"/>
              </a:rPr>
              <a:t>¿Supresión de las categorías judiciales como solución?</a:t>
            </a:r>
          </a:p>
        </p:txBody>
      </p:sp>
      <p:sp>
        <p:nvSpPr>
          <p:cNvPr id="5" name="Rectángulo redondeado 3">
            <a:extLst>
              <a:ext uri="{FF2B5EF4-FFF2-40B4-BE49-F238E27FC236}">
                <a16:creationId xmlns:a16="http://schemas.microsoft.com/office/drawing/2014/main" xmlns="" id="{7AF15F2D-ABCA-4FD2-A7AF-D7DB9ABB86CC}"/>
              </a:ext>
            </a:extLst>
          </p:cNvPr>
          <p:cNvSpPr>
            <a:spLocks noGrp="1"/>
          </p:cNvSpPr>
          <p:nvPr>
            <p:ph idx="1"/>
          </p:nvPr>
        </p:nvSpPr>
        <p:spPr>
          <a:xfrm>
            <a:off x="4906188" y="2516031"/>
            <a:ext cx="1589649" cy="6453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spcBef>
                <a:spcPts val="600"/>
              </a:spcBef>
              <a:buNone/>
            </a:pPr>
            <a:r>
              <a:rPr lang="es-ES" sz="2400" b="1" dirty="0">
                <a:solidFill>
                  <a:schemeClr val="tx1"/>
                </a:solidFill>
                <a:latin typeface="Bookman Old Style" panose="02050604050505020204" pitchFamily="18" charset="0"/>
              </a:rPr>
              <a:t>SÍ</a:t>
            </a:r>
          </a:p>
        </p:txBody>
      </p:sp>
      <p:sp>
        <p:nvSpPr>
          <p:cNvPr id="6" name="CuadroTexto 5">
            <a:extLst>
              <a:ext uri="{FF2B5EF4-FFF2-40B4-BE49-F238E27FC236}">
                <a16:creationId xmlns:a16="http://schemas.microsoft.com/office/drawing/2014/main" xmlns="" id="{ABABCBE1-54B6-4397-A545-4F95E1929B8E}"/>
              </a:ext>
            </a:extLst>
          </p:cNvPr>
          <p:cNvSpPr txBox="1"/>
          <p:nvPr/>
        </p:nvSpPr>
        <p:spPr>
          <a:xfrm>
            <a:off x="1066800" y="3474719"/>
            <a:ext cx="10440572" cy="645323"/>
          </a:xfrm>
          <a:prstGeom prst="rect">
            <a:avLst/>
          </a:prstGeom>
          <a:noFill/>
        </p:spPr>
        <p:txBody>
          <a:bodyPr wrap="square" rtlCol="0">
            <a:spAutoFit/>
          </a:bodyPr>
          <a:lstStyle/>
          <a:p>
            <a:r>
              <a:rPr lang="es-ES" dirty="0">
                <a:latin typeface="Bookman Old Style" panose="02050604050505020204" pitchFamily="18" charset="0"/>
              </a:rPr>
              <a:t>La naturaleza del oficio de Juez no se ve alterada por el tiempo de servicios ni por el tipo de plaza que ocupa. Significación institucional y social sustancialmente igual.</a:t>
            </a:r>
          </a:p>
        </p:txBody>
      </p:sp>
      <p:sp>
        <p:nvSpPr>
          <p:cNvPr id="8" name="CuadroTexto 7">
            <a:extLst>
              <a:ext uri="{FF2B5EF4-FFF2-40B4-BE49-F238E27FC236}">
                <a16:creationId xmlns:a16="http://schemas.microsoft.com/office/drawing/2014/main" xmlns="" id="{077FEC55-A029-446C-B2DF-0AAF453B1061}"/>
              </a:ext>
            </a:extLst>
          </p:cNvPr>
          <p:cNvSpPr txBox="1"/>
          <p:nvPr/>
        </p:nvSpPr>
        <p:spPr>
          <a:xfrm>
            <a:off x="1066800" y="4320788"/>
            <a:ext cx="10440572" cy="646331"/>
          </a:xfrm>
          <a:prstGeom prst="rect">
            <a:avLst/>
          </a:prstGeom>
          <a:noFill/>
        </p:spPr>
        <p:txBody>
          <a:bodyPr wrap="square" rtlCol="0">
            <a:spAutoFit/>
          </a:bodyPr>
          <a:lstStyle/>
          <a:p>
            <a:r>
              <a:rPr lang="es-ES" dirty="0">
                <a:latin typeface="Bookman Old Style" panose="02050604050505020204" pitchFamily="18" charset="0"/>
              </a:rPr>
              <a:t>Dejar atrás el sesgo jerárquico y apostar por una carrera puramente horizontal. Los Jueces solo debemos diferenciarnos por la diversidad de las funciones.</a:t>
            </a:r>
          </a:p>
        </p:txBody>
      </p:sp>
      <p:sp>
        <p:nvSpPr>
          <p:cNvPr id="9" name="CuadroTexto 8">
            <a:extLst>
              <a:ext uri="{FF2B5EF4-FFF2-40B4-BE49-F238E27FC236}">
                <a16:creationId xmlns:a16="http://schemas.microsoft.com/office/drawing/2014/main" xmlns="" id="{3EFCEA7C-F58B-40B9-8077-E16A5800A865}"/>
              </a:ext>
            </a:extLst>
          </p:cNvPr>
          <p:cNvSpPr txBox="1"/>
          <p:nvPr/>
        </p:nvSpPr>
        <p:spPr>
          <a:xfrm>
            <a:off x="1066800" y="5128834"/>
            <a:ext cx="10440572" cy="369332"/>
          </a:xfrm>
          <a:prstGeom prst="rect">
            <a:avLst/>
          </a:prstGeom>
          <a:noFill/>
        </p:spPr>
        <p:txBody>
          <a:bodyPr wrap="square" rtlCol="0">
            <a:spAutoFit/>
          </a:bodyPr>
          <a:lstStyle/>
          <a:p>
            <a:r>
              <a:rPr lang="es-ES" dirty="0">
                <a:latin typeface="Bookman Old Style" panose="02050604050505020204" pitchFamily="18" charset="0"/>
              </a:rPr>
              <a:t>Plena compatibilidad con el artículo 122 de la Constitución Española. </a:t>
            </a:r>
          </a:p>
        </p:txBody>
      </p:sp>
      <p:pic>
        <p:nvPicPr>
          <p:cNvPr id="10" name="Imagen 9">
            <a:extLst>
              <a:ext uri="{FF2B5EF4-FFF2-40B4-BE49-F238E27FC236}">
                <a16:creationId xmlns:a16="http://schemas.microsoft.com/office/drawing/2014/main" xmlns="" id="{4FEF6679-36B9-4BF9-9F19-D74E80D9CA52}"/>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75743" y="229430"/>
            <a:ext cx="688340" cy="603250"/>
          </a:xfrm>
          <a:prstGeom prst="rect">
            <a:avLst/>
          </a:prstGeom>
          <a:noFill/>
        </p:spPr>
      </p:pic>
    </p:spTree>
    <p:extLst>
      <p:ext uri="{BB962C8B-B14F-4D97-AF65-F5344CB8AC3E}">
        <p14:creationId xmlns:p14="http://schemas.microsoft.com/office/powerpoint/2010/main" xmlns="" val="40024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A64A69-F006-C848-95A2-7DF385978149}"/>
              </a:ext>
            </a:extLst>
          </p:cNvPr>
          <p:cNvSpPr>
            <a:spLocks noGrp="1"/>
          </p:cNvSpPr>
          <p:nvPr>
            <p:ph type="title"/>
          </p:nvPr>
        </p:nvSpPr>
        <p:spPr/>
        <p:txBody>
          <a:bodyPr>
            <a:normAutofit fontScale="90000"/>
          </a:bodyPr>
          <a:lstStyle/>
          <a:p>
            <a:r>
              <a:rPr lang="es-ES" dirty="0">
                <a:latin typeface="Bookman Old Style" panose="02050604050505020204" pitchFamily="18" charset="0"/>
              </a:rPr>
              <a:t>2. Análisis Estadísticos de las promociones 53ª a 63ª</a:t>
            </a:r>
          </a:p>
        </p:txBody>
      </p:sp>
      <p:sp>
        <p:nvSpPr>
          <p:cNvPr id="4" name="Rectángulo redondeado 3">
            <a:extLst>
              <a:ext uri="{FF2B5EF4-FFF2-40B4-BE49-F238E27FC236}">
                <a16:creationId xmlns:a16="http://schemas.microsoft.com/office/drawing/2014/main" xmlns="" id="{46E7DB73-7681-2E4A-A467-99A77E9C68F4}"/>
              </a:ext>
            </a:extLst>
          </p:cNvPr>
          <p:cNvSpPr/>
          <p:nvPr/>
        </p:nvSpPr>
        <p:spPr>
          <a:xfrm>
            <a:off x="809625" y="2820128"/>
            <a:ext cx="2762253" cy="630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b="1" dirty="0">
                <a:solidFill>
                  <a:schemeClr val="tx1"/>
                </a:solidFill>
                <a:latin typeface="Bookman Old Style" panose="02050604050505020204" pitchFamily="18" charset="0"/>
              </a:rPr>
              <a:t>Cómputo del tiempo de ascenso:</a:t>
            </a:r>
          </a:p>
        </p:txBody>
      </p:sp>
      <p:sp>
        <p:nvSpPr>
          <p:cNvPr id="5" name="Rectángulo redondeado 4">
            <a:extLst>
              <a:ext uri="{FF2B5EF4-FFF2-40B4-BE49-F238E27FC236}">
                <a16:creationId xmlns:a16="http://schemas.microsoft.com/office/drawing/2014/main" xmlns="" id="{2DCE2DF1-ADF3-4743-ABFA-CD2BDACC746B}"/>
              </a:ext>
            </a:extLst>
          </p:cNvPr>
          <p:cNvSpPr/>
          <p:nvPr/>
        </p:nvSpPr>
        <p:spPr>
          <a:xfrm>
            <a:off x="4174335" y="2156844"/>
            <a:ext cx="7639058" cy="19570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b="1" dirty="0">
                <a:solidFill>
                  <a:schemeClr val="tx1"/>
                </a:solidFill>
                <a:latin typeface="Bookman Old Style" panose="02050604050505020204" pitchFamily="18" charset="0"/>
              </a:rPr>
              <a:t>Desde</a:t>
            </a:r>
            <a:r>
              <a:rPr lang="es-ES" b="1" dirty="0">
                <a:solidFill>
                  <a:schemeClr val="tx1"/>
                </a:solidFill>
              </a:rPr>
              <a:t> </a:t>
            </a:r>
            <a:r>
              <a:rPr lang="es-ES" dirty="0">
                <a:solidFill>
                  <a:schemeClr val="tx1"/>
                </a:solidFill>
                <a:latin typeface="Bookman Old Style" panose="02050604050505020204" pitchFamily="18" charset="0"/>
              </a:rPr>
              <a:t>publicación en </a:t>
            </a:r>
            <a:r>
              <a:rPr lang="es-ES" u="sng" dirty="0">
                <a:solidFill>
                  <a:schemeClr val="tx1"/>
                </a:solidFill>
                <a:latin typeface="Bookman Old Style" panose="02050604050505020204" pitchFamily="18" charset="0"/>
              </a:rPr>
              <a:t>BOE del Acuerdo del Pleno del Consejo General del Poder Judicial </a:t>
            </a:r>
            <a:r>
              <a:rPr lang="es-ES" dirty="0">
                <a:solidFill>
                  <a:schemeClr val="tx1"/>
                </a:solidFill>
                <a:latin typeface="Bookman Old Style" panose="02050604050505020204" pitchFamily="18" charset="0"/>
              </a:rPr>
              <a:t>por el que se </a:t>
            </a:r>
            <a:r>
              <a:rPr lang="es-ES" b="1" dirty="0">
                <a:solidFill>
                  <a:schemeClr val="tx1"/>
                </a:solidFill>
                <a:latin typeface="Bookman Old Style" panose="02050604050505020204" pitchFamily="18" charset="0"/>
              </a:rPr>
              <a:t>adjudica el primer destino como Juez, </a:t>
            </a:r>
          </a:p>
          <a:p>
            <a:pPr>
              <a:spcBef>
                <a:spcPts val="600"/>
              </a:spcBef>
            </a:pPr>
            <a:r>
              <a:rPr lang="es-ES" b="1" dirty="0">
                <a:solidFill>
                  <a:schemeClr val="tx1"/>
                </a:solidFill>
              </a:rPr>
              <a:t>hasta</a:t>
            </a:r>
            <a:r>
              <a:rPr lang="es-ES" dirty="0">
                <a:solidFill>
                  <a:schemeClr val="tx1"/>
                </a:solidFill>
              </a:rPr>
              <a:t> </a:t>
            </a:r>
            <a:r>
              <a:rPr lang="es-ES" dirty="0">
                <a:solidFill>
                  <a:schemeClr val="tx1"/>
                </a:solidFill>
                <a:latin typeface="Bookman Old Style" panose="02050604050505020204" pitchFamily="18" charset="0"/>
              </a:rPr>
              <a:t>publicación en el </a:t>
            </a:r>
            <a:r>
              <a:rPr lang="es-ES" u="sng" dirty="0">
                <a:solidFill>
                  <a:schemeClr val="tx1"/>
                </a:solidFill>
                <a:latin typeface="Bookman Old Style" panose="02050604050505020204" pitchFamily="18" charset="0"/>
              </a:rPr>
              <a:t>BOE del Acuerdo de la Comisión Permanente del Consejo General del Poder Judic</a:t>
            </a:r>
            <a:r>
              <a:rPr lang="es-ES" dirty="0">
                <a:solidFill>
                  <a:schemeClr val="tx1"/>
                </a:solidFill>
                <a:latin typeface="Bookman Old Style" panose="02050604050505020204" pitchFamily="18" charset="0"/>
              </a:rPr>
              <a:t>ial por el que se</a:t>
            </a:r>
            <a:r>
              <a:rPr lang="es-ES" dirty="0">
                <a:solidFill>
                  <a:schemeClr val="tx1"/>
                </a:solidFill>
              </a:rPr>
              <a:t> </a:t>
            </a:r>
            <a:r>
              <a:rPr lang="es-ES" b="1" dirty="0">
                <a:solidFill>
                  <a:schemeClr val="tx1"/>
                </a:solidFill>
                <a:latin typeface="Bookman Old Style" panose="02050604050505020204" pitchFamily="18" charset="0"/>
              </a:rPr>
              <a:t>promueve a la categoría de Magistrado</a:t>
            </a:r>
          </a:p>
        </p:txBody>
      </p:sp>
      <p:cxnSp>
        <p:nvCxnSpPr>
          <p:cNvPr id="7" name="Conector recto 6">
            <a:extLst>
              <a:ext uri="{FF2B5EF4-FFF2-40B4-BE49-F238E27FC236}">
                <a16:creationId xmlns:a16="http://schemas.microsoft.com/office/drawing/2014/main" xmlns="" id="{D47F5D81-D202-F544-97C6-E83A096BC025}"/>
              </a:ext>
            </a:extLst>
          </p:cNvPr>
          <p:cNvCxnSpPr>
            <a:cxnSpLocks/>
            <a:stCxn id="4" idx="3"/>
            <a:endCxn id="5" idx="1"/>
          </p:cNvCxnSpPr>
          <p:nvPr/>
        </p:nvCxnSpPr>
        <p:spPr>
          <a:xfrm>
            <a:off x="3571878" y="3135366"/>
            <a:ext cx="60245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ángulo redondeado 15">
            <a:extLst>
              <a:ext uri="{FF2B5EF4-FFF2-40B4-BE49-F238E27FC236}">
                <a16:creationId xmlns:a16="http://schemas.microsoft.com/office/drawing/2014/main" xmlns="" id="{62E3E3CB-9872-5340-8BE5-CE9AC45C1BC9}"/>
              </a:ext>
            </a:extLst>
          </p:cNvPr>
          <p:cNvSpPr/>
          <p:nvPr/>
        </p:nvSpPr>
        <p:spPr>
          <a:xfrm>
            <a:off x="866778" y="4885069"/>
            <a:ext cx="2705100" cy="47365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b="1" dirty="0">
                <a:solidFill>
                  <a:schemeClr val="tx1"/>
                </a:solidFill>
                <a:latin typeface="Bookman Old Style" panose="02050604050505020204" pitchFamily="18" charset="0"/>
              </a:rPr>
              <a:t>Evento destacado:</a:t>
            </a:r>
          </a:p>
        </p:txBody>
      </p:sp>
      <p:sp>
        <p:nvSpPr>
          <p:cNvPr id="17" name="Rectángulo redondeado 16">
            <a:extLst>
              <a:ext uri="{FF2B5EF4-FFF2-40B4-BE49-F238E27FC236}">
                <a16:creationId xmlns:a16="http://schemas.microsoft.com/office/drawing/2014/main" xmlns="" id="{761F1440-389B-3E4C-AC98-BCB7916E63A5}"/>
              </a:ext>
            </a:extLst>
          </p:cNvPr>
          <p:cNvSpPr/>
          <p:nvPr/>
        </p:nvSpPr>
        <p:spPr>
          <a:xfrm>
            <a:off x="4174335" y="4567086"/>
            <a:ext cx="7560474" cy="19932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ES" b="1" dirty="0">
                <a:solidFill>
                  <a:schemeClr val="tx1"/>
                </a:solidFill>
                <a:latin typeface="Bookman Old Style" panose="02050604050505020204" pitchFamily="18" charset="0"/>
              </a:rPr>
              <a:t>Ley Orgánica 1/2009 </a:t>
            </a:r>
            <a:r>
              <a:rPr lang="es-ES" dirty="0">
                <a:solidFill>
                  <a:schemeClr val="tx1"/>
                </a:solidFill>
                <a:latin typeface="Bookman Old Style" panose="02050604050505020204" pitchFamily="18" charset="0"/>
              </a:rPr>
              <a:t>que reforma Ley Orgánica 6/1985:</a:t>
            </a:r>
          </a:p>
          <a:p>
            <a:pPr>
              <a:spcBef>
                <a:spcPts val="600"/>
              </a:spcBef>
            </a:pPr>
            <a:r>
              <a:rPr lang="es-ES" b="1" dirty="0">
                <a:solidFill>
                  <a:schemeClr val="tx1"/>
                </a:solidFill>
                <a:latin typeface="Bookman Old Style" panose="02050604050505020204" pitchFamily="18" charset="0"/>
              </a:rPr>
              <a:t>Se suprime el traslado forzoso</a:t>
            </a:r>
            <a:r>
              <a:rPr lang="es-ES" b="1" dirty="0">
                <a:solidFill>
                  <a:schemeClr val="tx1"/>
                </a:solidFill>
              </a:rPr>
              <a:t> </a:t>
            </a:r>
            <a:r>
              <a:rPr lang="es-ES" dirty="0">
                <a:solidFill>
                  <a:schemeClr val="tx1"/>
                </a:solidFill>
                <a:latin typeface="Bookman Old Style" panose="02050604050505020204" pitchFamily="18" charset="0"/>
              </a:rPr>
              <a:t>con motivo del ascenso a la categoría de Magistrado.</a:t>
            </a:r>
          </a:p>
          <a:p>
            <a:pPr>
              <a:spcBef>
                <a:spcPts val="600"/>
              </a:spcBef>
            </a:pPr>
            <a:r>
              <a:rPr lang="es-ES" b="1" dirty="0">
                <a:solidFill>
                  <a:schemeClr val="tx1"/>
                </a:solidFill>
                <a:latin typeface="Bookman Old Style" panose="02050604050505020204" pitchFamily="18" charset="0"/>
              </a:rPr>
              <a:t>Se rompe el vínculo: </a:t>
            </a:r>
          </a:p>
          <a:p>
            <a:pPr>
              <a:spcBef>
                <a:spcPts val="600"/>
              </a:spcBef>
            </a:pPr>
            <a:r>
              <a:rPr lang="es-ES" b="1" dirty="0">
                <a:solidFill>
                  <a:schemeClr val="tx1"/>
                </a:solidFill>
                <a:latin typeface="Bookman Old Style" panose="02050604050505020204" pitchFamily="18" charset="0"/>
              </a:rPr>
              <a:t>categoría órgano judicial-categoría profesional de su titular</a:t>
            </a:r>
          </a:p>
        </p:txBody>
      </p:sp>
      <p:cxnSp>
        <p:nvCxnSpPr>
          <p:cNvPr id="21" name="Conector recto 20">
            <a:extLst>
              <a:ext uri="{FF2B5EF4-FFF2-40B4-BE49-F238E27FC236}">
                <a16:creationId xmlns:a16="http://schemas.microsoft.com/office/drawing/2014/main" xmlns="" id="{57C8202A-5E02-A244-80A3-1414EF773871}"/>
              </a:ext>
            </a:extLst>
          </p:cNvPr>
          <p:cNvCxnSpPr>
            <a:cxnSpLocks/>
          </p:cNvCxnSpPr>
          <p:nvPr/>
        </p:nvCxnSpPr>
        <p:spPr>
          <a:xfrm>
            <a:off x="3583788" y="5121897"/>
            <a:ext cx="59054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xmlns="" id="{2EF47AF9-E25C-4A3E-925A-360D28C4D143}"/>
              </a:ext>
            </a:extLst>
          </p:cNvPr>
          <p:cNvPicPr/>
          <p:nvPr/>
        </p:nvPicPr>
        <p:blipFill>
          <a:blip r:embed="rId2" cstate="print">
            <a:extLst>
              <a:ext uri="{28A0092B-C50C-407E-A947-70E740481C1C}">
                <a14:useLocalDpi xmlns:a14="http://schemas.microsoft.com/office/drawing/2010/main" xmlns="" val="0"/>
              </a:ext>
            </a:extLst>
          </a:blip>
          <a:srcRect r="-404" b="12013"/>
          <a:stretch>
            <a:fillRect/>
          </a:stretch>
        </p:blipFill>
        <p:spPr bwMode="auto">
          <a:xfrm>
            <a:off x="11266366" y="187227"/>
            <a:ext cx="688340" cy="603250"/>
          </a:xfrm>
          <a:prstGeom prst="rect">
            <a:avLst/>
          </a:prstGeom>
          <a:noFill/>
        </p:spPr>
      </p:pic>
    </p:spTree>
    <p:extLst>
      <p:ext uri="{BB962C8B-B14F-4D97-AF65-F5344CB8AC3E}">
        <p14:creationId xmlns:p14="http://schemas.microsoft.com/office/powerpoint/2010/main" xmlns="" val="88082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216A8EB-158B-104A-A6FB-37A292369BA4}"/>
              </a:ext>
            </a:extLst>
          </p:cNvPr>
          <p:cNvPicPr>
            <a:picLocks noChangeAspect="1"/>
          </p:cNvPicPr>
          <p:nvPr/>
        </p:nvPicPr>
        <p:blipFill>
          <a:blip r:embed="rId2"/>
          <a:stretch>
            <a:fillRect/>
          </a:stretch>
        </p:blipFill>
        <p:spPr>
          <a:xfrm>
            <a:off x="2463783" y="1060450"/>
            <a:ext cx="7272741" cy="4968000"/>
          </a:xfrm>
          <a:prstGeom prst="rect">
            <a:avLst/>
          </a:prstGeom>
        </p:spPr>
      </p:pic>
      <p:sp>
        <p:nvSpPr>
          <p:cNvPr id="2" name="Título 1">
            <a:extLst>
              <a:ext uri="{FF2B5EF4-FFF2-40B4-BE49-F238E27FC236}">
                <a16:creationId xmlns:a16="http://schemas.microsoft.com/office/drawing/2014/main" xmlns="" id="{D562525F-A592-634E-8AAC-1DE8E8D5B1F2}"/>
              </a:ext>
            </a:extLst>
          </p:cNvPr>
          <p:cNvSpPr>
            <a:spLocks noGrp="1"/>
          </p:cNvSpPr>
          <p:nvPr>
            <p:ph type="title"/>
          </p:nvPr>
        </p:nvSpPr>
        <p:spPr>
          <a:xfrm>
            <a:off x="1057275" y="0"/>
            <a:ext cx="10058400" cy="1371600"/>
          </a:xfrm>
        </p:spPr>
        <p:txBody>
          <a:bodyPr>
            <a:normAutofit/>
          </a:bodyPr>
          <a:lstStyle/>
          <a:p>
            <a:r>
              <a:rPr lang="es-ES" sz="4300" dirty="0">
                <a:latin typeface="Bookman Old Style" panose="02050604050505020204" pitchFamily="18" charset="0"/>
              </a:rPr>
              <a:t>2.1 Promoción 53ª</a:t>
            </a:r>
            <a:endParaRPr lang="es-ES" sz="4300" dirty="0"/>
          </a:p>
        </p:txBody>
      </p:sp>
      <p:grpSp>
        <p:nvGrpSpPr>
          <p:cNvPr id="11" name="Grupo 10">
            <a:extLst>
              <a:ext uri="{FF2B5EF4-FFF2-40B4-BE49-F238E27FC236}">
                <a16:creationId xmlns:a16="http://schemas.microsoft.com/office/drawing/2014/main" xmlns="" id="{6A871DF6-69D6-D341-A2EA-2D6F15F6B70C}"/>
              </a:ext>
            </a:extLst>
          </p:cNvPr>
          <p:cNvGrpSpPr/>
          <p:nvPr/>
        </p:nvGrpSpPr>
        <p:grpSpPr>
          <a:xfrm>
            <a:off x="790396" y="6051039"/>
            <a:ext cx="10625138" cy="514865"/>
            <a:chOff x="600075" y="6289183"/>
            <a:chExt cx="10625138" cy="514865"/>
          </a:xfrm>
        </p:grpSpPr>
        <p:pic>
          <p:nvPicPr>
            <p:cNvPr id="9" name="Gráfico 8" descr="Advertencia">
              <a:extLst>
                <a:ext uri="{FF2B5EF4-FFF2-40B4-BE49-F238E27FC236}">
                  <a16:creationId xmlns:a16="http://schemas.microsoft.com/office/drawing/2014/main" xmlns="" id="{F3A0AE29-E45C-B745-AE1C-36DD5258BAC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0075" y="6289183"/>
              <a:ext cx="457200" cy="457200"/>
            </a:xfrm>
            <a:prstGeom prst="rect">
              <a:avLst/>
            </a:prstGeom>
          </p:spPr>
        </p:pic>
        <p:sp>
          <p:nvSpPr>
            <p:cNvPr id="10" name="Rectángulo redondeado 9">
              <a:extLst>
                <a:ext uri="{FF2B5EF4-FFF2-40B4-BE49-F238E27FC236}">
                  <a16:creationId xmlns:a16="http://schemas.microsoft.com/office/drawing/2014/main" xmlns="" id="{4FA17CA4-303D-2E43-9F63-389A0D443C65}"/>
                </a:ext>
              </a:extLst>
            </p:cNvPr>
            <p:cNvSpPr/>
            <p:nvPr/>
          </p:nvSpPr>
          <p:spPr>
            <a:xfrm>
              <a:off x="1166813" y="6289353"/>
              <a:ext cx="10058400" cy="514695"/>
            </a:xfrm>
            <a:prstGeom prst="round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latin typeface="Bookman Old Style" panose="02050604050505020204" pitchFamily="18" charset="0"/>
                </a:rPr>
                <a:t>El BOE el Real Decreto 14/2006, de 17 de enero, </a:t>
              </a:r>
              <a:r>
                <a:rPr lang="es-ES" sz="1000" b="1" dirty="0">
                  <a:solidFill>
                    <a:schemeClr val="tx1"/>
                  </a:solidFill>
                  <a:latin typeface="Bookman Old Style" panose="02050604050505020204" pitchFamily="18" charset="0"/>
                </a:rPr>
                <a:t>nombraba Magistrados a 35 Jueces</a:t>
              </a:r>
              <a:r>
                <a:rPr lang="es-ES" sz="1000" dirty="0">
                  <a:solidFill>
                    <a:schemeClr val="tx1"/>
                  </a:solidFill>
                  <a:latin typeface="Bookman Old Style" panose="02050604050505020204" pitchFamily="18" charset="0"/>
                </a:rPr>
                <a:t>, cuando habían transcurrido </a:t>
              </a:r>
              <a:r>
                <a:rPr lang="es-ES" sz="1000" b="1" dirty="0">
                  <a:solidFill>
                    <a:schemeClr val="tx1"/>
                  </a:solidFill>
                  <a:latin typeface="Bookman Old Style" panose="02050604050505020204" pitchFamily="18" charset="0"/>
                </a:rPr>
                <a:t>dos años, ocho meses, y</a:t>
              </a:r>
            </a:p>
            <a:p>
              <a:r>
                <a:rPr lang="es-ES" sz="1000" b="1" dirty="0">
                  <a:solidFill>
                    <a:schemeClr val="tx1"/>
                  </a:solidFill>
                  <a:latin typeface="Bookman Old Style" panose="02050604050505020204" pitchFamily="18" charset="0"/>
                </a:rPr>
                <a:t>veintiocho días de servicios efectivo</a:t>
              </a:r>
              <a:r>
                <a:rPr lang="es-ES" sz="1000" dirty="0">
                  <a:solidFill>
                    <a:schemeClr val="tx1"/>
                  </a:solidFill>
                  <a:latin typeface="Bookman Old Style" panose="02050604050505020204" pitchFamily="18" charset="0"/>
                </a:rPr>
                <a:t>s</a:t>
              </a:r>
              <a:r>
                <a:rPr lang="es-ES" dirty="0">
                  <a:solidFill>
                    <a:schemeClr val="tx1"/>
                  </a:solidFill>
                  <a:latin typeface="Bookman Old Style" panose="02050604050505020204" pitchFamily="18" charset="0"/>
                </a:rPr>
                <a:t>.</a:t>
              </a:r>
              <a:endParaRPr lang="es-ES" dirty="0"/>
            </a:p>
          </p:txBody>
        </p:sp>
      </p:grpSp>
      <p:grpSp>
        <p:nvGrpSpPr>
          <p:cNvPr id="15" name="Grupo 14">
            <a:extLst>
              <a:ext uri="{FF2B5EF4-FFF2-40B4-BE49-F238E27FC236}">
                <a16:creationId xmlns:a16="http://schemas.microsoft.com/office/drawing/2014/main" xmlns="" id="{1FF851B2-E735-0848-A5E3-E584C052107D}"/>
              </a:ext>
            </a:extLst>
          </p:cNvPr>
          <p:cNvGrpSpPr/>
          <p:nvPr/>
        </p:nvGrpSpPr>
        <p:grpSpPr>
          <a:xfrm>
            <a:off x="2465052" y="3035172"/>
            <a:ext cx="7272729" cy="774392"/>
            <a:chOff x="2559648" y="2814448"/>
            <a:chExt cx="7272729" cy="774392"/>
          </a:xfrm>
        </p:grpSpPr>
        <p:sp>
          <p:nvSpPr>
            <p:cNvPr id="14" name="Rectángulo redondeado 13">
              <a:extLst>
                <a:ext uri="{FF2B5EF4-FFF2-40B4-BE49-F238E27FC236}">
                  <a16:creationId xmlns:a16="http://schemas.microsoft.com/office/drawing/2014/main" xmlns="" id="{D11A9515-9EA0-7B4B-8DD2-C8F5236A791C}"/>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xmlns="" id="{57C0B61A-9753-4A46-9C2B-9E48BB988EB4}"/>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3,82 años</a:t>
              </a:r>
            </a:p>
          </p:txBody>
        </p:sp>
      </p:grpSp>
      <p:pic>
        <p:nvPicPr>
          <p:cNvPr id="16" name="Imagen 15">
            <a:extLst>
              <a:ext uri="{FF2B5EF4-FFF2-40B4-BE49-F238E27FC236}">
                <a16:creationId xmlns:a16="http://schemas.microsoft.com/office/drawing/2014/main" xmlns="" id="{11CFC20C-24CA-4003-8817-1DBB59EBAE2B}"/>
              </a:ext>
            </a:extLst>
          </p:cNvPr>
          <p:cNvPicPr/>
          <p:nvPr/>
        </p:nvPicPr>
        <p:blipFill>
          <a:blip r:embed="rId5" cstate="print">
            <a:extLst>
              <a:ext uri="{28A0092B-C50C-407E-A947-70E740481C1C}">
                <a14:useLocalDpi xmlns:a14="http://schemas.microsoft.com/office/drawing/2010/main" xmlns="" val="0"/>
              </a:ext>
            </a:extLst>
          </a:blip>
          <a:srcRect r="-404" b="12013"/>
          <a:stretch>
            <a:fillRect/>
          </a:stretch>
        </p:blipFill>
        <p:spPr bwMode="auto">
          <a:xfrm>
            <a:off x="11336704" y="173160"/>
            <a:ext cx="688340" cy="603250"/>
          </a:xfrm>
          <a:prstGeom prst="rect">
            <a:avLst/>
          </a:prstGeom>
          <a:noFill/>
        </p:spPr>
      </p:pic>
    </p:spTree>
    <p:extLst>
      <p:ext uri="{BB962C8B-B14F-4D97-AF65-F5344CB8AC3E}">
        <p14:creationId xmlns:p14="http://schemas.microsoft.com/office/powerpoint/2010/main" xmlns="" val="12083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6" presetClass="emph" presetSubtype="0" fill="hold" nodeType="withEffect">
                                  <p:stCondLst>
                                    <p:cond delay="0"/>
                                  </p:stCondLst>
                                  <p:childTnLst>
                                    <p:animScale>
                                      <p:cBhvr>
                                        <p:cTn id="12"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E678ED7-B7D5-7748-95C3-7F26177FAE8F}"/>
              </a:ext>
            </a:extLst>
          </p:cNvPr>
          <p:cNvSpPr>
            <a:spLocks noGrp="1"/>
          </p:cNvSpPr>
          <p:nvPr>
            <p:ph type="title"/>
          </p:nvPr>
        </p:nvSpPr>
        <p:spPr>
          <a:xfrm>
            <a:off x="1066800" y="0"/>
            <a:ext cx="10058400" cy="1371600"/>
          </a:xfrm>
        </p:spPr>
        <p:txBody>
          <a:bodyPr>
            <a:normAutofit/>
          </a:bodyPr>
          <a:lstStyle/>
          <a:p>
            <a:r>
              <a:rPr lang="es-ES" sz="4300" dirty="0">
                <a:latin typeface="Bookman Old Style" panose="02050604050505020204" pitchFamily="18" charset="0"/>
              </a:rPr>
              <a:t>2.2 Promoción 54ª</a:t>
            </a:r>
            <a:endParaRPr lang="es-ES" sz="4300" dirty="0"/>
          </a:p>
        </p:txBody>
      </p:sp>
      <p:pic>
        <p:nvPicPr>
          <p:cNvPr id="8" name="Imagen 7">
            <a:extLst>
              <a:ext uri="{FF2B5EF4-FFF2-40B4-BE49-F238E27FC236}">
                <a16:creationId xmlns:a16="http://schemas.microsoft.com/office/drawing/2014/main" xmlns="" id="{B06C77EA-569E-7C46-9098-36598B51C485}"/>
              </a:ext>
            </a:extLst>
          </p:cNvPr>
          <p:cNvPicPr>
            <a:picLocks noChangeAspect="1"/>
          </p:cNvPicPr>
          <p:nvPr/>
        </p:nvPicPr>
        <p:blipFill>
          <a:blip r:embed="rId2"/>
          <a:stretch>
            <a:fillRect/>
          </a:stretch>
        </p:blipFill>
        <p:spPr>
          <a:xfrm>
            <a:off x="2471052" y="1134783"/>
            <a:ext cx="7272741" cy="4968000"/>
          </a:xfrm>
          <a:prstGeom prst="rect">
            <a:avLst/>
          </a:prstGeom>
        </p:spPr>
      </p:pic>
      <p:grpSp>
        <p:nvGrpSpPr>
          <p:cNvPr id="9" name="Grupo 8">
            <a:extLst>
              <a:ext uri="{FF2B5EF4-FFF2-40B4-BE49-F238E27FC236}">
                <a16:creationId xmlns:a16="http://schemas.microsoft.com/office/drawing/2014/main" xmlns="" id="{71178707-65A0-E04A-9C36-5414C4B5B486}"/>
              </a:ext>
            </a:extLst>
          </p:cNvPr>
          <p:cNvGrpSpPr/>
          <p:nvPr/>
        </p:nvGrpSpPr>
        <p:grpSpPr>
          <a:xfrm>
            <a:off x="2471057" y="3062403"/>
            <a:ext cx="7272729" cy="774392"/>
            <a:chOff x="2559648" y="2814448"/>
            <a:chExt cx="7272729" cy="774392"/>
          </a:xfrm>
        </p:grpSpPr>
        <p:sp>
          <p:nvSpPr>
            <p:cNvPr id="10" name="Rectángulo redondeado 9">
              <a:extLst>
                <a:ext uri="{FF2B5EF4-FFF2-40B4-BE49-F238E27FC236}">
                  <a16:creationId xmlns:a16="http://schemas.microsoft.com/office/drawing/2014/main" xmlns="" id="{58083605-EEE2-A640-A976-0C96EC658E59}"/>
                </a:ext>
              </a:extLst>
            </p:cNvPr>
            <p:cNvSpPr/>
            <p:nvPr/>
          </p:nvSpPr>
          <p:spPr>
            <a:xfrm>
              <a:off x="2559648" y="2814448"/>
              <a:ext cx="7272729" cy="774392"/>
            </a:xfrm>
            <a:prstGeom prst="round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xmlns="" id="{2E27F5E4-D51B-D241-B39B-8ED51E14F1DA}"/>
                </a:ext>
              </a:extLst>
            </p:cNvPr>
            <p:cNvSpPr txBox="1"/>
            <p:nvPr/>
          </p:nvSpPr>
          <p:spPr>
            <a:xfrm>
              <a:off x="3380162" y="2967335"/>
              <a:ext cx="6126998" cy="461665"/>
            </a:xfrm>
            <a:prstGeom prst="rect">
              <a:avLst/>
            </a:prstGeom>
            <a:noFill/>
          </p:spPr>
          <p:txBody>
            <a:bodyPr wrap="none" rtlCol="0">
              <a:spAutoFit/>
            </a:bodyPr>
            <a:lstStyle/>
            <a:p>
              <a:r>
                <a:rPr lang="es-ES" sz="2400" b="1" dirty="0">
                  <a:latin typeface="Bookman Old Style" panose="02050604050505020204" pitchFamily="18" charset="0"/>
                </a:rPr>
                <a:t>Tiempo promedio ascenso: 5,06 años</a:t>
              </a:r>
            </a:p>
          </p:txBody>
        </p:sp>
      </p:grpSp>
      <p:pic>
        <p:nvPicPr>
          <p:cNvPr id="7" name="Imagen 6">
            <a:extLst>
              <a:ext uri="{FF2B5EF4-FFF2-40B4-BE49-F238E27FC236}">
                <a16:creationId xmlns:a16="http://schemas.microsoft.com/office/drawing/2014/main" xmlns="" id="{DB20E210-CB57-420F-B20E-8EF25887487B}"/>
              </a:ext>
            </a:extLst>
          </p:cNvPr>
          <p:cNvPicPr/>
          <p:nvPr/>
        </p:nvPicPr>
        <p:blipFill>
          <a:blip r:embed="rId3" cstate="print">
            <a:extLst>
              <a:ext uri="{28A0092B-C50C-407E-A947-70E740481C1C}">
                <a14:useLocalDpi xmlns:a14="http://schemas.microsoft.com/office/drawing/2010/main" xmlns="" val="0"/>
              </a:ext>
            </a:extLst>
          </a:blip>
          <a:srcRect r="-404" b="12013"/>
          <a:stretch>
            <a:fillRect/>
          </a:stretch>
        </p:blipFill>
        <p:spPr bwMode="auto">
          <a:xfrm>
            <a:off x="11266366" y="159091"/>
            <a:ext cx="688340" cy="603250"/>
          </a:xfrm>
          <a:prstGeom prst="rect">
            <a:avLst/>
          </a:prstGeom>
          <a:noFill/>
        </p:spPr>
      </p:pic>
    </p:spTree>
    <p:extLst>
      <p:ext uri="{BB962C8B-B14F-4D97-AF65-F5344CB8AC3E}">
        <p14:creationId xmlns:p14="http://schemas.microsoft.com/office/powerpoint/2010/main" xmlns="" val="22809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2621</Words>
  <Application>Microsoft Office PowerPoint</Application>
  <PresentationFormat>Personalizado</PresentationFormat>
  <Paragraphs>201</Paragraphs>
  <Slides>44</Slides>
  <Notes>3</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Savon</vt:lpstr>
      <vt:lpstr>Diapositiva 1</vt:lpstr>
      <vt:lpstr>El Acceso a la categoría de Magistrado por escalafón</vt:lpstr>
      <vt:lpstr>Índice</vt:lpstr>
      <vt:lpstr>1. Introducción</vt:lpstr>
      <vt:lpstr>1. Introducción</vt:lpstr>
      <vt:lpstr>1. Introducción</vt:lpstr>
      <vt:lpstr>2. Análisis Estadísticos de las promociones 53ª a 63ª</vt:lpstr>
      <vt:lpstr>2.1 Promoción 53ª</vt:lpstr>
      <vt:lpstr>2.2 Promoción 54ª</vt:lpstr>
      <vt:lpstr>2.3 Promoción 55ª</vt:lpstr>
      <vt:lpstr>2.4 Promoción 56ª</vt:lpstr>
      <vt:lpstr>2.5 Promoción 57ª</vt:lpstr>
      <vt:lpstr>2.6 Promoción 58ª</vt:lpstr>
      <vt:lpstr>2.7 Promoción 59ª</vt:lpstr>
      <vt:lpstr>2.8 Promoción 60ª</vt:lpstr>
      <vt:lpstr>2.9 Promoción 61ª</vt:lpstr>
      <vt:lpstr>2.10 Promoción 62ª</vt:lpstr>
      <vt:lpstr>2.11 Promoción 63ª</vt:lpstr>
      <vt:lpstr>2.12 Proyección Promoción 63ª</vt:lpstr>
      <vt:lpstr>Diapositiva 20</vt:lpstr>
      <vt:lpstr>3. Cuadro comparativo entre las promociones 53ª a 63ª</vt:lpstr>
      <vt:lpstr>3. Cuadro comparativo entre las promociones 53ª a 63ª</vt:lpstr>
      <vt:lpstr>3. Cuadro comparativo entre las promociones 53ª a 63ª </vt:lpstr>
      <vt:lpstr>3.1. Tiempo promedio de ascenso primer integrante Promoción 53ª a 63ª</vt:lpstr>
      <vt:lpstr>3.2. Tiempo promedio de ascenso último integrante Promoción 53ª a 63ª</vt:lpstr>
      <vt:lpstr>4. Causas del colapso. Análisis de la creación de unidades judiciales desde 2005 a la actualidad</vt:lpstr>
      <vt:lpstr>4. Causas del colapso. Análisis de la creación de unidades judiciales desde 2005 a la actualidad</vt:lpstr>
      <vt:lpstr>4. Causas del colapso. Análisis de la creación de unidades judiciales desde 2005 a la actualidad</vt:lpstr>
      <vt:lpstr>5. Consecuencias del colapso</vt:lpstr>
      <vt:lpstr>5.1. Consecuencias económicas Apliquemos tal cifra a las diferencias temporales entre los primeros y los últimos de las promociones 53ª a 62ª que se especifican en la siguiente gráfica:</vt:lpstr>
      <vt:lpstr>5.1. Consecuencias económicas</vt:lpstr>
      <vt:lpstr>5.2. Consecuencias orgánicas</vt:lpstr>
      <vt:lpstr>5.2. Consecuencias orgánicas</vt:lpstr>
      <vt:lpstr>6. Soluciones</vt:lpstr>
      <vt:lpstr>6.1. Análisis de las jubilaciones como factor en el ritmo de ascenso </vt:lpstr>
      <vt:lpstr>6.1. Análisis de las jubilaciones como factor en el ritmo de ascenso </vt:lpstr>
      <vt:lpstr>6.2. La mejor solución: la eliminación de las categorías Juez - Magistrado</vt:lpstr>
      <vt:lpstr>6.2. La mejor solución: la eliminación de las categorías Juez - Magistrado</vt:lpstr>
      <vt:lpstr>6.2. La mejor solución: la eliminación de las categorías Juez - Magistrado</vt:lpstr>
      <vt:lpstr>6.2. La mejor solución: la eliminación de las categorías Juez - Magistrado</vt:lpstr>
      <vt:lpstr>6.2. La mejor solución: la eliminación de las categorías Juez - Magistrado</vt:lpstr>
      <vt:lpstr>6.2. La mejor solución: la eliminación de las categorías Juez - Magistrado</vt:lpstr>
      <vt:lpstr>6.3. Solución alternativa: Introducción de un sistema de ascenso automático</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garcia maestre</dc:creator>
  <cp:lastModifiedBy>Portatil</cp:lastModifiedBy>
  <cp:revision>17</cp:revision>
  <dcterms:created xsi:type="dcterms:W3CDTF">2019-11-13T13:37:47Z</dcterms:created>
  <dcterms:modified xsi:type="dcterms:W3CDTF">2020-01-15T09:15:37Z</dcterms:modified>
</cp:coreProperties>
</file>